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0" r:id="rId2"/>
    <p:sldId id="259" r:id="rId3"/>
    <p:sldId id="264" r:id="rId4"/>
    <p:sldId id="270" r:id="rId5"/>
    <p:sldId id="271" r:id="rId6"/>
    <p:sldId id="274" r:id="rId7"/>
    <p:sldId id="278" r:id="rId8"/>
    <p:sldId id="279" r:id="rId9"/>
    <p:sldId id="293" r:id="rId10"/>
    <p:sldId id="281" r:id="rId11"/>
    <p:sldId id="282" r:id="rId12"/>
    <p:sldId id="283" r:id="rId13"/>
    <p:sldId id="285" r:id="rId14"/>
    <p:sldId id="289" r:id="rId15"/>
    <p:sldId id="290" r:id="rId16"/>
    <p:sldId id="291"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53"/>
    <p:restoredTop sz="49784" autoAdjust="0"/>
  </p:normalViewPr>
  <p:slideViewPr>
    <p:cSldViewPr snapToGrid="0" snapToObjects="1">
      <p:cViewPr varScale="1">
        <p:scale>
          <a:sx n="85" d="100"/>
          <a:sy n="85" d="100"/>
        </p:scale>
        <p:origin x="806" y="67"/>
      </p:cViewPr>
      <p:guideLst>
        <p:guide orient="horz" pos="2160"/>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97826-F133-FD44-BF76-B60C3C3659BF}" type="datetimeFigureOut">
              <a:rPr lang="en-US" smtClean="0"/>
              <a:pPr/>
              <a:t>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9C259-75D3-D245-95E5-75261C3AE254}" type="slidenum">
              <a:rPr lang="en-US" smtClean="0"/>
              <a:pPr/>
              <a:t>‹#›</a:t>
            </a:fld>
            <a:endParaRPr lang="en-US"/>
          </a:p>
        </p:txBody>
      </p:sp>
    </p:spTree>
    <p:extLst>
      <p:ext uri="{BB962C8B-B14F-4D97-AF65-F5344CB8AC3E}">
        <p14:creationId xmlns:p14="http://schemas.microsoft.com/office/powerpoint/2010/main" val="73999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a:t>
            </a:fld>
            <a:endParaRPr lang="en-US"/>
          </a:p>
        </p:txBody>
      </p:sp>
    </p:spTree>
    <p:extLst>
      <p:ext uri="{BB962C8B-B14F-4D97-AF65-F5344CB8AC3E}">
        <p14:creationId xmlns:p14="http://schemas.microsoft.com/office/powerpoint/2010/main" val="156196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what the requirements are and</a:t>
            </a:r>
            <a:r>
              <a:rPr lang="en-US" baseline="0" dirty="0"/>
              <a:t> </a:t>
            </a:r>
            <a:r>
              <a:rPr lang="en-US" dirty="0"/>
              <a:t>their main types, let's discuss where requirements come from and</a:t>
            </a:r>
            <a:r>
              <a:rPr lang="en-US" baseline="0" dirty="0"/>
              <a:t> </a:t>
            </a:r>
            <a:r>
              <a:rPr lang="en-US" dirty="0"/>
              <a:t>there are many possible sources . </a:t>
            </a:r>
          </a:p>
          <a:p>
            <a:r>
              <a:rPr lang="en-US" dirty="0"/>
              <a:t>The first one are</a:t>
            </a:r>
            <a:r>
              <a:rPr lang="en-US" baseline="0" dirty="0"/>
              <a:t> </a:t>
            </a:r>
            <a:r>
              <a:rPr lang="en-US" dirty="0"/>
              <a:t>clearly stakeholders, anybody who is effected by the system</a:t>
            </a:r>
            <a:r>
              <a:rPr lang="en-US" baseline="0" dirty="0"/>
              <a:t> </a:t>
            </a:r>
            <a:r>
              <a:rPr lang="en-US" dirty="0"/>
              <a:t>and its functionality. Customers, users, and so on. </a:t>
            </a:r>
          </a:p>
          <a:p>
            <a:r>
              <a:rPr lang="en-US" dirty="0"/>
              <a:t>The second</a:t>
            </a:r>
            <a:r>
              <a:rPr lang="en-US" baseline="0" dirty="0"/>
              <a:t> </a:t>
            </a:r>
            <a:r>
              <a:rPr lang="en-US" dirty="0"/>
              <a:t>typical social requirement is the application domain. For example,</a:t>
            </a:r>
            <a:r>
              <a:rPr lang="en-US" baseline="0" dirty="0"/>
              <a:t> </a:t>
            </a:r>
            <a:r>
              <a:rPr lang="en-US" dirty="0"/>
              <a:t>the fact that our</a:t>
            </a:r>
            <a:r>
              <a:rPr lang="en-US" baseline="0" dirty="0"/>
              <a:t> </a:t>
            </a:r>
            <a:r>
              <a:rPr lang="en-US" dirty="0"/>
              <a:t>software is running within a bank,</a:t>
            </a:r>
            <a:r>
              <a:rPr lang="en-US" baseline="0" dirty="0"/>
              <a:t> </a:t>
            </a:r>
            <a:r>
              <a:rPr lang="en-US" dirty="0"/>
              <a:t>or within a school. Why is the application domain a</a:t>
            </a:r>
          </a:p>
          <a:p>
            <a:r>
              <a:rPr lang="en-US" dirty="0"/>
              <a:t>social requirement? Well, because there are constraints that are characteristics</a:t>
            </a:r>
            <a:r>
              <a:rPr lang="en-US" baseline="0" dirty="0"/>
              <a:t> </a:t>
            </a:r>
            <a:r>
              <a:rPr lang="en-US" dirty="0"/>
              <a:t>of the application domain that will affect the functionality of</a:t>
            </a:r>
            <a:r>
              <a:rPr lang="en-US" baseline="0" dirty="0"/>
              <a:t> </a:t>
            </a:r>
            <a:r>
              <a:rPr lang="en-US" dirty="0"/>
              <a:t>the system. </a:t>
            </a:r>
          </a:p>
          <a:p>
            <a:r>
              <a:rPr lang="en-US" dirty="0"/>
              <a:t>For a simple example, just think about regulations. So banking regulations and school regulations in these cases. Those are things that might affect the functionality of our system and, therefore, that may become part of  our requirements. </a:t>
            </a:r>
          </a:p>
          <a:p>
            <a:r>
              <a:rPr lang="en-US" dirty="0"/>
              <a:t>And,</a:t>
            </a:r>
            <a:r>
              <a:rPr lang="en-US" baseline="0" dirty="0"/>
              <a:t> </a:t>
            </a:r>
            <a:r>
              <a:rPr lang="en-US" dirty="0"/>
              <a:t>finally, documentation can be an additional source of requirements. For example,</a:t>
            </a:r>
            <a:r>
              <a:rPr lang="en-US" baseline="0" dirty="0"/>
              <a:t> </a:t>
            </a:r>
            <a:r>
              <a:rPr lang="en-US" dirty="0"/>
              <a:t>notes, papers, manuals, books. So everything that refers to</a:t>
            </a:r>
          </a:p>
          <a:p>
            <a:r>
              <a:rPr lang="en-US" dirty="0"/>
              <a:t>the functionality of the system that we're going to build.</a:t>
            </a:r>
          </a:p>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12</a:t>
            </a:fld>
            <a:endParaRPr lang="en-US"/>
          </a:p>
        </p:txBody>
      </p:sp>
    </p:spTree>
    <p:extLst>
      <p:ext uri="{BB962C8B-B14F-4D97-AF65-F5344CB8AC3E}">
        <p14:creationId xmlns:p14="http://schemas.microsoft.com/office/powerpoint/2010/main" val="567627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cover the problems of eliciting requirements,</a:t>
            </a:r>
            <a:r>
              <a:rPr lang="en-US" baseline="0" dirty="0"/>
              <a:t> </a:t>
            </a:r>
            <a:r>
              <a:rPr lang="en-US" dirty="0"/>
              <a:t>many different techniques have been proposed. So here</a:t>
            </a:r>
            <a:r>
              <a:rPr lang="en-US" baseline="0" dirty="0"/>
              <a:t> </a:t>
            </a:r>
            <a:r>
              <a:rPr lang="en-US" dirty="0"/>
              <a:t>some of most traditional techniques for</a:t>
            </a:r>
            <a:r>
              <a:rPr lang="en-US" baseline="0" dirty="0"/>
              <a:t> </a:t>
            </a:r>
            <a:r>
              <a:rPr lang="en-US" dirty="0"/>
              <a:t>requirement elicitation and  these techniques can be used</a:t>
            </a:r>
            <a:r>
              <a:rPr lang="en-US" baseline="0" dirty="0"/>
              <a:t> </a:t>
            </a:r>
            <a:r>
              <a:rPr lang="en-US" dirty="0"/>
              <a:t>separately or combined.</a:t>
            </a:r>
          </a:p>
          <a:p>
            <a:r>
              <a:rPr lang="en-US" dirty="0"/>
              <a:t> A first technique is called background</a:t>
            </a:r>
            <a:r>
              <a:rPr lang="en-US" baseline="0" dirty="0"/>
              <a:t> </a:t>
            </a:r>
            <a:r>
              <a:rPr lang="en-US" dirty="0"/>
              <a:t>reading. And, this technique involves collecting information by</a:t>
            </a:r>
            <a:r>
              <a:rPr lang="en-US" baseline="0" dirty="0"/>
              <a:t> </a:t>
            </a:r>
            <a:r>
              <a:rPr lang="en-US" dirty="0"/>
              <a:t>reading existing documents such as </a:t>
            </a:r>
            <a:r>
              <a:rPr lang="en-US" b="1" dirty="0"/>
              <a:t>company reports, organizational charts,</a:t>
            </a:r>
            <a:r>
              <a:rPr lang="en-US" b="1" baseline="0" dirty="0"/>
              <a:t> </a:t>
            </a:r>
            <a:r>
              <a:rPr lang="en-US" b="1" dirty="0"/>
              <a:t>policy manuals, job descriptions, documentation of existing systems and so</a:t>
            </a:r>
            <a:r>
              <a:rPr lang="en-US" b="1" baseline="0" dirty="0"/>
              <a:t> </a:t>
            </a:r>
            <a:r>
              <a:rPr lang="en-US" b="1" dirty="0"/>
              <a:t>on</a:t>
            </a:r>
            <a:r>
              <a:rPr lang="en-US" dirty="0"/>
              <a:t>. And, this technique is especially appropriate when </a:t>
            </a:r>
            <a:r>
              <a:rPr lang="en-US" baseline="0" dirty="0"/>
              <a:t> </a:t>
            </a:r>
            <a:r>
              <a:rPr lang="en-US" dirty="0"/>
              <a:t>not familiar with  organization for which the requirements are</a:t>
            </a:r>
            <a:r>
              <a:rPr lang="en-US" baseline="0" dirty="0"/>
              <a:t> </a:t>
            </a:r>
            <a:r>
              <a:rPr lang="en-US" dirty="0"/>
              <a:t>being collected. So you want to get some background before interviewing</a:t>
            </a:r>
            <a:r>
              <a:rPr lang="en-US" baseline="0" dirty="0"/>
              <a:t> </a:t>
            </a:r>
            <a:r>
              <a:rPr lang="en-US" dirty="0"/>
              <a:t>actual people. And one of the main </a:t>
            </a:r>
            <a:r>
              <a:rPr lang="en-US"/>
              <a:t>lmitations</a:t>
            </a:r>
            <a:r>
              <a:rPr lang="en-US" dirty="0"/>
              <a:t> of these</a:t>
            </a:r>
            <a:r>
              <a:rPr lang="en-US" baseline="0" dirty="0"/>
              <a:t> </a:t>
            </a:r>
            <a:r>
              <a:rPr lang="en-US" dirty="0"/>
              <a:t>kinds of approaches is that written </a:t>
            </a:r>
            <a:r>
              <a:rPr lang="en-US" b="1" dirty="0"/>
              <a:t>documents might be out</a:t>
            </a:r>
            <a:r>
              <a:rPr lang="en-US" b="1" baseline="0" dirty="0"/>
              <a:t> </a:t>
            </a:r>
            <a:r>
              <a:rPr lang="en-US" b="1" dirty="0"/>
              <a:t>of sync and they often are out of sync with reality</a:t>
            </a:r>
            <a:r>
              <a:rPr lang="en-US" dirty="0"/>
              <a:t>. It may contain many irrelevant</a:t>
            </a:r>
            <a:r>
              <a:rPr lang="en-US" baseline="0" dirty="0"/>
              <a:t> </a:t>
            </a:r>
            <a:r>
              <a:rPr lang="en-US" dirty="0"/>
              <a:t>details, so you may have to look at a lot</a:t>
            </a:r>
            <a:r>
              <a:rPr lang="en-US" baseline="0" dirty="0"/>
              <a:t> </a:t>
            </a:r>
            <a:r>
              <a:rPr lang="en-US" dirty="0"/>
              <a:t>of materials to extract enough information. </a:t>
            </a:r>
          </a:p>
          <a:p>
            <a:r>
              <a:rPr lang="en-US" b="1" dirty="0"/>
              <a:t>The hard data and</a:t>
            </a:r>
            <a:r>
              <a:rPr lang="en-US" b="1" baseline="0" dirty="0"/>
              <a:t> </a:t>
            </a:r>
            <a:r>
              <a:rPr lang="en-US" b="1" dirty="0"/>
              <a:t>samples techniques </a:t>
            </a:r>
            <a:r>
              <a:rPr lang="en-US" dirty="0"/>
              <a:t>consist in deciding which hard data we want</a:t>
            </a:r>
            <a:r>
              <a:rPr lang="en-US" baseline="0" dirty="0"/>
              <a:t> </a:t>
            </a:r>
            <a:r>
              <a:rPr lang="en-US" dirty="0"/>
              <a:t>to collect and choosing the sample of the population for which</a:t>
            </a:r>
            <a:r>
              <a:rPr lang="en-US" baseline="0" dirty="0"/>
              <a:t> </a:t>
            </a:r>
            <a:r>
              <a:rPr lang="en-US" dirty="0"/>
              <a:t>to collect such data. Hard data includes facts and</a:t>
            </a:r>
            <a:r>
              <a:rPr lang="en-US" baseline="0" dirty="0"/>
              <a:t> </a:t>
            </a:r>
            <a:r>
              <a:rPr lang="en-US" dirty="0"/>
              <a:t>figures such as forms, invoices, financial information, survey results, marketing</a:t>
            </a:r>
            <a:r>
              <a:rPr lang="en-US" baseline="0" dirty="0"/>
              <a:t> </a:t>
            </a:r>
            <a:r>
              <a:rPr lang="en-US" dirty="0"/>
              <a:t>data, and so on. </a:t>
            </a:r>
          </a:p>
          <a:p>
            <a:endParaRPr lang="en-US" dirty="0"/>
          </a:p>
          <a:p>
            <a:r>
              <a:rPr lang="en-US" dirty="0"/>
              <a:t> </a:t>
            </a:r>
            <a:r>
              <a:rPr lang="en-US" b="1" dirty="0"/>
              <a:t>Interviews are another typical approach </a:t>
            </a:r>
            <a:r>
              <a:rPr lang="en-US" dirty="0"/>
              <a:t>for</a:t>
            </a:r>
            <a:r>
              <a:rPr lang="en-US" baseline="0" dirty="0"/>
              <a:t> </a:t>
            </a:r>
            <a:r>
              <a:rPr lang="en-US" dirty="0"/>
              <a:t>requirement elicitation. Interviews can be</a:t>
            </a:r>
            <a:r>
              <a:rPr lang="en-US" baseline="0" dirty="0"/>
              <a:t> </a:t>
            </a:r>
            <a:r>
              <a:rPr lang="en-US" dirty="0"/>
              <a:t>structured in which case there is an agenda of fairly open</a:t>
            </a:r>
            <a:r>
              <a:rPr lang="en-US" baseline="0" dirty="0"/>
              <a:t> </a:t>
            </a:r>
            <a:r>
              <a:rPr lang="en-US" dirty="0"/>
              <a:t>questions or they can be open ended in which case there</a:t>
            </a:r>
            <a:r>
              <a:rPr lang="en-US" baseline="0" dirty="0"/>
              <a:t> </a:t>
            </a:r>
            <a:r>
              <a:rPr lang="en-US" dirty="0"/>
              <a:t>is no preset agenda and the interview is more of a</a:t>
            </a:r>
            <a:r>
              <a:rPr lang="en-US" baseline="0" dirty="0"/>
              <a:t> </a:t>
            </a:r>
            <a:r>
              <a:rPr lang="en-US" dirty="0"/>
              <a:t>conversation. On the positive side, </a:t>
            </a:r>
            <a:r>
              <a:rPr lang="en-US" b="1" dirty="0"/>
              <a:t>interviews can collect a rich set</a:t>
            </a:r>
            <a:r>
              <a:rPr lang="en-US" b="1" baseline="0" dirty="0"/>
              <a:t> </a:t>
            </a:r>
            <a:r>
              <a:rPr lang="en-US" b="1" dirty="0"/>
              <a:t>of information because they allow for uncovering opinions </a:t>
            </a:r>
            <a:r>
              <a:rPr lang="en-US" dirty="0"/>
              <a:t>. Moreover, they can probe in depth through follow</a:t>
            </a:r>
            <a:r>
              <a:rPr lang="en-US" baseline="0" dirty="0"/>
              <a:t> </a:t>
            </a:r>
            <a:r>
              <a:rPr lang="en-US" dirty="0"/>
              <a:t>up questions. On the more negative side</a:t>
            </a:r>
            <a:r>
              <a:rPr lang="en-US" b="1" dirty="0"/>
              <a:t>, interviewing requires special</a:t>
            </a:r>
            <a:r>
              <a:rPr lang="en-US" b="1" baseline="0" dirty="0"/>
              <a:t> </a:t>
            </a:r>
            <a:r>
              <a:rPr lang="en-US" b="1" dirty="0"/>
              <a:t>skills </a:t>
            </a:r>
            <a:r>
              <a:rPr lang="en-US" dirty="0"/>
              <a:t>that are difficult to master and require experience. And</a:t>
            </a:r>
            <a:r>
              <a:rPr lang="en-US" baseline="0" dirty="0"/>
              <a:t> </a:t>
            </a:r>
            <a:r>
              <a:rPr lang="en-US" dirty="0"/>
              <a:t>it is not enough to collect a lot of information. If</a:t>
            </a:r>
            <a:r>
              <a:rPr lang="en-US" baseline="0" dirty="0"/>
              <a:t> </a:t>
            </a:r>
            <a:r>
              <a:rPr lang="en-US" dirty="0"/>
              <a:t>this information is hard to analyze or even irrelevant, it</a:t>
            </a:r>
            <a:r>
              <a:rPr lang="en-US" baseline="0" dirty="0"/>
              <a:t> </a:t>
            </a:r>
            <a:r>
              <a:rPr lang="en-US" dirty="0"/>
              <a:t>might become useless. So you need to know </a:t>
            </a:r>
            <a:r>
              <a:rPr lang="en-US" b="1" dirty="0"/>
              <a:t>how to conduct</a:t>
            </a:r>
            <a:r>
              <a:rPr lang="en-US" b="1" baseline="0" dirty="0"/>
              <a:t> </a:t>
            </a:r>
            <a:r>
              <a:rPr lang="en-US" b="1" dirty="0"/>
              <a:t>an interview in order to take advantage of these techniques</a:t>
            </a:r>
            <a:r>
              <a:rPr lang="en-US" dirty="0"/>
              <a:t>.</a:t>
            </a:r>
          </a:p>
          <a:p>
            <a:r>
              <a:rPr lang="en-US" b="1" dirty="0"/>
              <a:t>Survey</a:t>
            </a:r>
            <a:r>
              <a:rPr lang="en-US" dirty="0"/>
              <a:t>s can also be extremely useful for gathering new requirements because</a:t>
            </a:r>
            <a:r>
              <a:rPr lang="en-US" baseline="0" dirty="0"/>
              <a:t> </a:t>
            </a:r>
            <a:r>
              <a:rPr lang="en-US" dirty="0"/>
              <a:t>they can quickly collect information from a large number</a:t>
            </a:r>
            <a:r>
              <a:rPr lang="en-US" baseline="0" dirty="0"/>
              <a:t> </a:t>
            </a:r>
            <a:r>
              <a:rPr lang="en-US" dirty="0"/>
              <a:t>of people. Moreover, they can be administered remotely. For</a:t>
            </a:r>
            <a:r>
              <a:rPr lang="en-US" baseline="0" dirty="0"/>
              <a:t> </a:t>
            </a:r>
            <a:r>
              <a:rPr lang="en-US" dirty="0"/>
              <a:t>example, by email, through the web. On the other</a:t>
            </a:r>
            <a:r>
              <a:rPr lang="en-US" baseline="0" dirty="0"/>
              <a:t> </a:t>
            </a:r>
            <a:r>
              <a:rPr lang="en-US" dirty="0"/>
              <a:t>hand, surveys tend to </a:t>
            </a:r>
            <a:r>
              <a:rPr lang="en-US" b="1" dirty="0"/>
              <a:t>severely constrain the information that</a:t>
            </a:r>
            <a:r>
              <a:rPr lang="en-US" b="1" baseline="0" dirty="0"/>
              <a:t> </a:t>
            </a:r>
            <a:r>
              <a:rPr lang="en-US" b="1" dirty="0"/>
              <a:t>the user can provide and might miss opportunities to</a:t>
            </a:r>
            <a:r>
              <a:rPr lang="en-US" b="1" baseline="0" dirty="0"/>
              <a:t> </a:t>
            </a:r>
            <a:r>
              <a:rPr lang="en-US" b="1" dirty="0"/>
              <a:t>collect unforeseen, relevant information</a:t>
            </a:r>
            <a:r>
              <a:rPr lang="en-US" dirty="0"/>
              <a:t>. </a:t>
            </a:r>
          </a:p>
          <a:p>
            <a:r>
              <a:rPr lang="en-US" dirty="0"/>
              <a:t>Finally, </a:t>
            </a:r>
            <a:r>
              <a:rPr lang="en-US" b="1" dirty="0"/>
              <a:t>meetings are generally used</a:t>
            </a:r>
            <a:r>
              <a:rPr lang="en-US" b="1" baseline="0" dirty="0"/>
              <a:t> </a:t>
            </a:r>
            <a:r>
              <a:rPr lang="en-US" b="1" dirty="0"/>
              <a:t>for summarization </a:t>
            </a:r>
            <a:r>
              <a:rPr lang="en-US" dirty="0"/>
              <a:t>of findings and collection of feedback, so as</a:t>
            </a:r>
            <a:r>
              <a:rPr lang="en-US" baseline="0" dirty="0"/>
              <a:t> </a:t>
            </a:r>
            <a:r>
              <a:rPr lang="en-US" dirty="0"/>
              <a:t>to confirm or refute what has been learned. </a:t>
            </a:r>
          </a:p>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13</a:t>
            </a:fld>
            <a:endParaRPr lang="en-US"/>
          </a:p>
        </p:txBody>
      </p:sp>
    </p:spTree>
    <p:extLst>
      <p:ext uri="{BB962C8B-B14F-4D97-AF65-F5344CB8AC3E}">
        <p14:creationId xmlns:p14="http://schemas.microsoft.com/office/powerpoint/2010/main" val="2291849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might realize</a:t>
            </a:r>
            <a:r>
              <a:rPr lang="en-US" baseline="0" dirty="0"/>
              <a:t> </a:t>
            </a:r>
            <a:r>
              <a:rPr lang="en-US" dirty="0"/>
              <a:t>that the resources available for the project are not enough</a:t>
            </a:r>
            <a:r>
              <a:rPr lang="en-US" baseline="0" dirty="0"/>
              <a:t> </a:t>
            </a:r>
            <a:r>
              <a:rPr lang="en-US" dirty="0"/>
              <a:t>to satisfy all of them. </a:t>
            </a:r>
          </a:p>
          <a:p>
            <a:r>
              <a:rPr lang="en-US" dirty="0"/>
              <a:t>For example, there's not</a:t>
            </a:r>
            <a:r>
              <a:rPr lang="en-US" baseline="0" dirty="0"/>
              <a:t> </a:t>
            </a:r>
            <a:r>
              <a:rPr lang="en-US" dirty="0"/>
              <a:t>enough time, not enough money, not enough manpower. And therefore,</a:t>
            </a:r>
            <a:r>
              <a:rPr lang="en-US" baseline="0" dirty="0"/>
              <a:t> </a:t>
            </a:r>
            <a:r>
              <a:rPr lang="en-US" dirty="0"/>
              <a:t>there are some requirements that we won't be able</a:t>
            </a:r>
            <a:r>
              <a:rPr lang="en-US" baseline="0" dirty="0"/>
              <a:t> </a:t>
            </a:r>
            <a:r>
              <a:rPr lang="en-US" dirty="0"/>
              <a:t>to satisfy. In these cases, we must prioritize our requirements,</a:t>
            </a:r>
            <a:r>
              <a:rPr lang="en-US" baseline="0" dirty="0"/>
              <a:t> </a:t>
            </a:r>
            <a:r>
              <a:rPr lang="en-US" dirty="0"/>
              <a:t>by classifying them in one of three classes. </a:t>
            </a:r>
          </a:p>
          <a:p>
            <a:endParaRPr lang="en-US" dirty="0"/>
          </a:p>
          <a:p>
            <a:r>
              <a:rPr lang="en-US" dirty="0"/>
              <a:t>The</a:t>
            </a:r>
            <a:r>
              <a:rPr lang="en-US" baseline="0" dirty="0"/>
              <a:t> </a:t>
            </a:r>
            <a:r>
              <a:rPr lang="en-US" dirty="0"/>
              <a:t>first class is </a:t>
            </a:r>
            <a:r>
              <a:rPr lang="en-US" b="1" dirty="0"/>
              <a:t>mandatory requirements</a:t>
            </a:r>
            <a:r>
              <a:rPr lang="en-US" dirty="0"/>
              <a:t>, and these are the requirements</a:t>
            </a:r>
            <a:r>
              <a:rPr lang="en-US" baseline="0" dirty="0"/>
              <a:t> </a:t>
            </a:r>
            <a:r>
              <a:rPr lang="en-US" dirty="0"/>
              <a:t>we must satisfy. </a:t>
            </a:r>
          </a:p>
          <a:p>
            <a:r>
              <a:rPr lang="en-US" dirty="0"/>
              <a:t>Then there are the </a:t>
            </a:r>
            <a:r>
              <a:rPr lang="en-US" b="1" dirty="0"/>
              <a:t>nice to have requirements </a:t>
            </a:r>
            <a:r>
              <a:rPr lang="en-US" dirty="0"/>
              <a:t>that are the</a:t>
            </a:r>
            <a:r>
              <a:rPr lang="en-US" baseline="0" dirty="0"/>
              <a:t> </a:t>
            </a:r>
            <a:r>
              <a:rPr lang="en-US" dirty="0"/>
              <a:t>ones that we will satisfy if resources</a:t>
            </a:r>
            <a:r>
              <a:rPr lang="en-US" baseline="0" dirty="0"/>
              <a:t> </a:t>
            </a:r>
            <a:r>
              <a:rPr lang="en-US" dirty="0"/>
              <a:t>allow. </a:t>
            </a:r>
          </a:p>
          <a:p>
            <a:r>
              <a:rPr lang="en-US" dirty="0"/>
              <a:t>And finally, there are the </a:t>
            </a:r>
            <a:r>
              <a:rPr lang="en-US" b="1" dirty="0"/>
              <a:t>superfluous</a:t>
            </a:r>
            <a:r>
              <a:rPr lang="en-US" b="1" baseline="0" dirty="0"/>
              <a:t> </a:t>
            </a:r>
            <a:r>
              <a:rPr lang="en-US" b="1" dirty="0"/>
              <a:t>requirements</a:t>
            </a:r>
            <a:r>
              <a:rPr lang="en-US" dirty="0"/>
              <a:t>, and those are the requirements that</a:t>
            </a:r>
          </a:p>
          <a:p>
            <a:r>
              <a:rPr lang="en-US" dirty="0"/>
              <a:t>we're going to keep around, but that we're</a:t>
            </a:r>
            <a:r>
              <a:rPr lang="en-US" baseline="0" dirty="0"/>
              <a:t> </a:t>
            </a:r>
            <a:r>
              <a:rPr lang="en-US" dirty="0"/>
              <a:t>going to postpone. For example, we might decide</a:t>
            </a:r>
          </a:p>
          <a:p>
            <a:r>
              <a:rPr lang="en-US" dirty="0"/>
              <a:t>to satisfy them in the next release.</a:t>
            </a:r>
          </a:p>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14</a:t>
            </a:fld>
            <a:endParaRPr lang="en-US"/>
          </a:p>
        </p:txBody>
      </p:sp>
    </p:spTree>
    <p:extLst>
      <p:ext uri="{BB962C8B-B14F-4D97-AF65-F5344CB8AC3E}">
        <p14:creationId xmlns:p14="http://schemas.microsoft.com/office/powerpoint/2010/main" val="179966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15</a:t>
            </a:fld>
            <a:endParaRPr lang="en-US"/>
          </a:p>
        </p:txBody>
      </p:sp>
    </p:spTree>
    <p:extLst>
      <p:ext uri="{BB962C8B-B14F-4D97-AF65-F5344CB8AC3E}">
        <p14:creationId xmlns:p14="http://schemas.microsoft.com/office/powerpoint/2010/main" val="1009123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requirements, and knowing that we have only two</a:t>
            </a:r>
          </a:p>
          <a:p>
            <a:endParaRPr lang="en-US" dirty="0"/>
          </a:p>
          <a:p>
            <a:r>
              <a:rPr lang="en-US" dirty="0"/>
              <a:t>that we can satisfy for sure, it makes sense to first mark</a:t>
            </a:r>
          </a:p>
          <a:p>
            <a:endParaRPr lang="en-US" dirty="0"/>
          </a:p>
          <a:p>
            <a:r>
              <a:rPr lang="en-US" dirty="0"/>
              <a:t>as mandatory the ability to withdraw cash, which is the most typical</a:t>
            </a:r>
          </a:p>
          <a:p>
            <a:endParaRPr lang="en-US" dirty="0"/>
          </a:p>
          <a:p>
            <a:r>
              <a:rPr lang="en-US" dirty="0"/>
              <a:t>use of an ATM machine. We are therefore going to mark this requirement</a:t>
            </a:r>
          </a:p>
          <a:p>
            <a:endParaRPr lang="en-US" dirty="0"/>
          </a:p>
          <a:p>
            <a:r>
              <a:rPr lang="en-US" dirty="0"/>
              <a:t>with an M, for mandatory. It also makes sense to mark as</a:t>
            </a:r>
          </a:p>
          <a:p>
            <a:endParaRPr lang="en-US" dirty="0"/>
          </a:p>
          <a:p>
            <a:r>
              <a:rPr lang="en-US" dirty="0"/>
              <a:t>mandatory the fact that the ATM system checks the PIN of the</a:t>
            </a:r>
          </a:p>
          <a:p>
            <a:endParaRPr lang="en-US" dirty="0"/>
          </a:p>
          <a:p>
            <a:r>
              <a:rPr lang="en-US" dirty="0"/>
              <a:t>card being used by the customer, as that's the typical level of</a:t>
            </a:r>
          </a:p>
          <a:p>
            <a:endParaRPr lang="en-US" dirty="0"/>
          </a:p>
          <a:p>
            <a:r>
              <a:rPr lang="en-US" dirty="0"/>
              <a:t>security that the customer would expect,</a:t>
            </a:r>
          </a:p>
          <a:p>
            <a:endParaRPr lang="en-US" dirty="0"/>
          </a:p>
          <a:p>
            <a:r>
              <a:rPr lang="en-US" dirty="0"/>
              <a:t>therefore we're going to mark as mandatory</a:t>
            </a:r>
          </a:p>
          <a:p>
            <a:endParaRPr lang="en-US" dirty="0"/>
          </a:p>
          <a:p>
            <a:r>
              <a:rPr lang="en-US" dirty="0"/>
              <a:t>also the first requirement here. And of course we</a:t>
            </a:r>
          </a:p>
          <a:p>
            <a:endParaRPr lang="en-US" dirty="0"/>
          </a:p>
          <a:p>
            <a:r>
              <a:rPr lang="en-US" dirty="0"/>
              <a:t>could also perform biometric verification, but based on our knowledge</a:t>
            </a:r>
          </a:p>
          <a:p>
            <a:endParaRPr lang="en-US" dirty="0"/>
          </a:p>
          <a:p>
            <a:r>
              <a:rPr lang="en-US" dirty="0"/>
              <a:t>of the domain, it seems like that should be</a:t>
            </a:r>
          </a:p>
          <a:p>
            <a:endParaRPr lang="en-US" dirty="0"/>
          </a:p>
          <a:p>
            <a:r>
              <a:rPr lang="en-US" dirty="0"/>
              <a:t>an additional verification, rather than the main and only verification</a:t>
            </a:r>
          </a:p>
          <a:p>
            <a:endParaRPr lang="en-US" dirty="0"/>
          </a:p>
          <a:p>
            <a:r>
              <a:rPr lang="en-US" dirty="0"/>
              <a:t>for the system. We will therefore mark it superfluous.</a:t>
            </a:r>
          </a:p>
          <a:p>
            <a:endParaRPr lang="en-US" dirty="0"/>
          </a:p>
          <a:p>
            <a:r>
              <a:rPr lang="en-US" dirty="0"/>
              <a:t>That is something that we can postpone until a later</a:t>
            </a:r>
          </a:p>
          <a:p>
            <a:r>
              <a:rPr lang="en-US" dirty="0"/>
              <a:t>release, the second requirement. Finally,</a:t>
            </a:r>
          </a:p>
          <a:p>
            <a:endParaRPr lang="en-US" dirty="0"/>
          </a:p>
          <a:p>
            <a:r>
              <a:rPr lang="en-US" dirty="0"/>
              <a:t>another typical operation that customers</a:t>
            </a:r>
          </a:p>
          <a:p>
            <a:endParaRPr lang="en-US" dirty="0"/>
          </a:p>
          <a:p>
            <a:r>
              <a:rPr lang="en-US" dirty="0"/>
              <a:t>perform at ATM machines is depositing. Whereas changing an ATM</a:t>
            </a:r>
          </a:p>
          <a:p>
            <a:endParaRPr lang="en-US" dirty="0"/>
          </a:p>
          <a:p>
            <a:r>
              <a:rPr lang="en-US" dirty="0"/>
              <a:t>card's PIN is not such a common operation. We'll therefore mark</a:t>
            </a:r>
          </a:p>
          <a:p>
            <a:endParaRPr lang="en-US" dirty="0"/>
          </a:p>
          <a:p>
            <a:r>
              <a:rPr lang="en-US" dirty="0"/>
              <a:t>it nice to have this fourth requirement and as superfluous, the</a:t>
            </a:r>
          </a:p>
          <a:p>
            <a:endParaRPr lang="en-US" dirty="0"/>
          </a:p>
          <a:p>
            <a:r>
              <a:rPr lang="en-US" dirty="0"/>
              <a:t>last one. So at the end, what we have is that</a:t>
            </a:r>
          </a:p>
          <a:p>
            <a:endParaRPr lang="en-US" dirty="0"/>
          </a:p>
          <a:p>
            <a:r>
              <a:rPr lang="en-US" dirty="0"/>
              <a:t>we have two mandatory requirements which are the two that we can</a:t>
            </a:r>
          </a:p>
          <a:p>
            <a:endParaRPr lang="en-US" dirty="0"/>
          </a:p>
          <a:p>
            <a:r>
              <a:rPr lang="en-US" dirty="0"/>
              <a:t>satisfy for sure. One, nice to have the requirement, which is</a:t>
            </a:r>
          </a:p>
          <a:p>
            <a:endParaRPr lang="en-US" dirty="0"/>
          </a:p>
          <a:p>
            <a:r>
              <a:rPr lang="en-US" dirty="0"/>
              <a:t>the possible third requirement which we might have time to satisfy. And</a:t>
            </a:r>
          </a:p>
          <a:p>
            <a:endParaRPr lang="en-US" dirty="0"/>
          </a:p>
          <a:p>
            <a:r>
              <a:rPr lang="en-US" dirty="0"/>
              <a:t>the other two that are marked as superfluous, as something that</a:t>
            </a:r>
          </a:p>
          <a:p>
            <a:endParaRPr lang="en-US" dirty="0"/>
          </a:p>
          <a:p>
            <a:r>
              <a:rPr lang="en-US" dirty="0"/>
              <a:t>we might do later, for example in a subsequent release. And of</a:t>
            </a:r>
          </a:p>
          <a:p>
            <a:endParaRPr lang="en-US" dirty="0"/>
          </a:p>
          <a:p>
            <a:r>
              <a:rPr lang="en-US" dirty="0"/>
              <a:t>course there is something subjective in these answers. But</a:t>
            </a:r>
          </a:p>
          <a:p>
            <a:endParaRPr lang="en-US" dirty="0"/>
          </a:p>
          <a:p>
            <a:r>
              <a:rPr lang="en-US" dirty="0"/>
              <a:t>again, based on our knowledge on our understanding of</a:t>
            </a:r>
          </a:p>
          <a:p>
            <a:endParaRPr lang="en-US" dirty="0"/>
          </a:p>
          <a:p>
            <a:r>
              <a:rPr lang="en-US" dirty="0"/>
              <a:t>the domain, these are the one that makes more</a:t>
            </a:r>
          </a:p>
          <a:p>
            <a:endParaRPr lang="en-US" dirty="0"/>
          </a:p>
          <a:p>
            <a:r>
              <a:rPr lang="en-US" dirty="0"/>
              <a:t>sense for an ATM system as we know it.</a:t>
            </a:r>
          </a:p>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16</a:t>
            </a:fld>
            <a:endParaRPr lang="en-US"/>
          </a:p>
        </p:txBody>
      </p:sp>
    </p:spTree>
    <p:extLst>
      <p:ext uri="{BB962C8B-B14F-4D97-AF65-F5344CB8AC3E}">
        <p14:creationId xmlns:p14="http://schemas.microsoft.com/office/powerpoint/2010/main" val="3537813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discuss how a requirements engineering process actually works?</a:t>
            </a:r>
          </a:p>
          <a:p>
            <a:r>
              <a:rPr lang="en-US" dirty="0"/>
              <a:t>So, first of all, requirements engineering</a:t>
            </a:r>
          </a:p>
          <a:p>
            <a:r>
              <a:rPr lang="en-US" dirty="0"/>
              <a:t>consists of three main steps. </a:t>
            </a:r>
          </a:p>
          <a:p>
            <a:r>
              <a:rPr lang="en-US" dirty="0"/>
              <a:t>Elicitation of the requirements,</a:t>
            </a:r>
            <a:r>
              <a:rPr lang="en-US" baseline="0" dirty="0"/>
              <a:t> </a:t>
            </a:r>
            <a:r>
              <a:rPr lang="en-US" dirty="0"/>
              <a:t>in which we extract requirements from various sources.</a:t>
            </a:r>
          </a:p>
          <a:p>
            <a:r>
              <a:rPr lang="en-US" dirty="0"/>
              <a:t> Modeling</a:t>
            </a:r>
            <a:r>
              <a:rPr lang="en-US" baseline="0" dirty="0"/>
              <a:t> </a:t>
            </a:r>
            <a:r>
              <a:rPr lang="en-US" dirty="0"/>
              <a:t>in which we represent the requirements using one or</a:t>
            </a:r>
            <a:r>
              <a:rPr lang="en-US" baseline="0" dirty="0"/>
              <a:t> </a:t>
            </a:r>
            <a:r>
              <a:rPr lang="en-US" dirty="0"/>
              <a:t>more notations or formal reasons and analysis, in which</a:t>
            </a:r>
            <a:r>
              <a:rPr lang="en-US" baseline="0" dirty="0"/>
              <a:t> </a:t>
            </a:r>
            <a:r>
              <a:rPr lang="en-US" dirty="0"/>
              <a:t>we identify possible issues </a:t>
            </a:r>
          </a:p>
          <a:p>
            <a:r>
              <a:rPr lang="en-US" dirty="0"/>
              <a:t>with our requirements and there is</a:t>
            </a:r>
            <a:r>
              <a:rPr lang="en-US" baseline="0" dirty="0"/>
              <a:t> </a:t>
            </a:r>
            <a:r>
              <a:rPr lang="en-US" dirty="0"/>
              <a:t>actually a 4th step that we kind of mention</a:t>
            </a:r>
          </a:p>
          <a:p>
            <a:r>
              <a:rPr lang="en-US" dirty="0"/>
              <a:t>but not explicitly. And this is the negotiation that can</a:t>
            </a:r>
            <a:r>
              <a:rPr lang="en-US" baseline="0" dirty="0"/>
              <a:t> </a:t>
            </a:r>
            <a:r>
              <a:rPr lang="en-US" dirty="0"/>
              <a:t>happen between the stakeholders and the developers, during which</a:t>
            </a:r>
          </a:p>
          <a:p>
            <a:r>
              <a:rPr lang="en-US" dirty="0"/>
              <a:t>requirements are discussed and modified until an agreement is reached.</a:t>
            </a:r>
          </a:p>
          <a:p>
            <a:r>
              <a:rPr lang="en-US" dirty="0"/>
              <a:t>So if you want to think of this as a</a:t>
            </a:r>
            <a:r>
              <a:rPr lang="en-US" baseline="0" dirty="0"/>
              <a:t> </a:t>
            </a:r>
            <a:r>
              <a:rPr lang="en-US" dirty="0"/>
              <a:t>process, so as a sequence of steps, we can see</a:t>
            </a:r>
          </a:p>
          <a:p>
            <a:r>
              <a:rPr lang="en-US" dirty="0"/>
              <a:t>that we start from elicitation, We negotiate and refine this set,</a:t>
            </a:r>
          </a:p>
          <a:p>
            <a:r>
              <a:rPr lang="en-US" dirty="0"/>
              <a:t>then we model the resulting requirements. And finally, we</a:t>
            </a:r>
            <a:r>
              <a:rPr lang="en-US" baseline="0" dirty="0"/>
              <a:t> </a:t>
            </a:r>
            <a:r>
              <a:rPr lang="en-US" dirty="0"/>
              <a:t>analyze such requirements. </a:t>
            </a:r>
          </a:p>
          <a:p>
            <a:r>
              <a:rPr lang="en-US" dirty="0"/>
              <a:t>However, the process doesn't really stop here.</a:t>
            </a:r>
          </a:p>
          <a:p>
            <a:endParaRPr lang="en-US" dirty="0"/>
          </a:p>
          <a:p>
            <a:r>
              <a:rPr lang="en-US" dirty="0"/>
              <a:t>Why? Well, because as a result of the analysis,</a:t>
            </a:r>
            <a:r>
              <a:rPr lang="en-US" baseline="0" dirty="0"/>
              <a:t> </a:t>
            </a:r>
            <a:r>
              <a:rPr lang="en-US" dirty="0"/>
              <a:t>we might have to perform further elicitation. And so this</a:t>
            </a:r>
          </a:p>
          <a:p>
            <a:r>
              <a:rPr lang="en-US" dirty="0"/>
              <a:t>process is not really a sequential one, but rather</a:t>
            </a:r>
            <a:r>
              <a:rPr lang="en-US" baseline="0" dirty="0"/>
              <a:t> </a:t>
            </a:r>
            <a:r>
              <a:rPr lang="en-US" dirty="0"/>
              <a:t>an iterative process. So, in practice, we continue to iterate</a:t>
            </a:r>
          </a:p>
          <a:p>
            <a:r>
              <a:rPr lang="en-US" dirty="0"/>
              <a:t>over these four steps gathering a better and better understanding</a:t>
            </a:r>
            <a:r>
              <a:rPr lang="en-US" baseline="0" dirty="0"/>
              <a:t> o</a:t>
            </a:r>
            <a:r>
              <a:rPr lang="en-US" dirty="0"/>
              <a:t>f the requirements at every iteration until we are happy</a:t>
            </a:r>
            <a:r>
              <a:rPr lang="en-US" baseline="0" dirty="0"/>
              <a:t> </a:t>
            </a:r>
            <a:r>
              <a:rPr lang="en-US" dirty="0"/>
              <a:t>with the settle requirement that we gather and stop the process.</a:t>
            </a:r>
          </a:p>
          <a:p>
            <a:endParaRPr lang="en-US" dirty="0"/>
          </a:p>
        </p:txBody>
      </p:sp>
      <p:sp>
        <p:nvSpPr>
          <p:cNvPr id="4" name="Slide Number Placeholder 3"/>
          <p:cNvSpPr>
            <a:spLocks noGrp="1"/>
          </p:cNvSpPr>
          <p:nvPr>
            <p:ph type="sldNum" sz="quarter" idx="10"/>
          </p:nvPr>
        </p:nvSpPr>
        <p:spPr/>
        <p:txBody>
          <a:bodyPr/>
          <a:lstStyle/>
          <a:p>
            <a:fld id="{B399C259-75D3-D245-95E5-75261C3AE254}" type="slidenum">
              <a:rPr lang="en-US" smtClean="0"/>
              <a:pPr/>
              <a:t>17</a:t>
            </a:fld>
            <a:endParaRPr lang="en-US"/>
          </a:p>
        </p:txBody>
      </p:sp>
    </p:spTree>
    <p:extLst>
      <p:ext uri="{BB962C8B-B14F-4D97-AF65-F5344CB8AC3E}">
        <p14:creationId xmlns:p14="http://schemas.microsoft.com/office/powerpoint/2010/main" val="126330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engineering, which is</a:t>
            </a:r>
            <a:r>
              <a:rPr lang="en-US" baseline="0" dirty="0"/>
              <a:t> </a:t>
            </a:r>
            <a:r>
              <a:rPr lang="en-US" dirty="0"/>
              <a:t>also called in short, RE, is the process</a:t>
            </a:r>
            <a:r>
              <a:rPr lang="en-US" baseline="0" dirty="0"/>
              <a:t> </a:t>
            </a:r>
            <a:r>
              <a:rPr lang="en-US" dirty="0"/>
              <a:t>of establishing the services that the customer requires</a:t>
            </a:r>
            <a:r>
              <a:rPr lang="en-US" baseline="0" dirty="0"/>
              <a:t> </a:t>
            </a:r>
            <a:r>
              <a:rPr lang="en-US" dirty="0"/>
              <a:t>from the software system. In addition to that, requirements</a:t>
            </a:r>
            <a:r>
              <a:rPr lang="en-US" baseline="0" dirty="0"/>
              <a:t> </a:t>
            </a:r>
            <a:r>
              <a:rPr lang="en-US" dirty="0"/>
              <a:t>engineering also has to do with the constraints</a:t>
            </a:r>
            <a:r>
              <a:rPr lang="en-US" baseline="0" dirty="0"/>
              <a:t> </a:t>
            </a:r>
            <a:r>
              <a:rPr lang="en-US" dirty="0"/>
              <a:t>under which the system operates and is developed. Requirements</a:t>
            </a:r>
            <a:r>
              <a:rPr lang="en-US" baseline="0" dirty="0"/>
              <a:t> </a:t>
            </a:r>
            <a:r>
              <a:rPr lang="en-US" dirty="0"/>
              <a:t>engineering is a very important activity for several</a:t>
            </a:r>
            <a:r>
              <a:rPr lang="en-US" baseline="0" dirty="0"/>
              <a:t> </a:t>
            </a:r>
            <a:r>
              <a:rPr lang="en-US" dirty="0"/>
              <a:t>reasons. In particular,  many errors are made in requirement specifications. So many</a:t>
            </a:r>
            <a:r>
              <a:rPr lang="en-US" baseline="0" dirty="0"/>
              <a:t> </a:t>
            </a:r>
            <a:r>
              <a:rPr lang="en-US" dirty="0"/>
              <a:t>errors are made because we don't do requirements engineering in</a:t>
            </a:r>
            <a:r>
              <a:rPr lang="en-US" baseline="0" dirty="0"/>
              <a:t> </a:t>
            </a:r>
            <a:r>
              <a:rPr lang="en-US" dirty="0"/>
              <a:t>the right way. And many of these errors are not</a:t>
            </a:r>
            <a:r>
              <a:rPr lang="en-US" baseline="0" dirty="0"/>
              <a:t> </a:t>
            </a:r>
            <a:r>
              <a:rPr lang="en-US" dirty="0"/>
              <a:t>being detected early. But they could be if we were</a:t>
            </a:r>
            <a:r>
              <a:rPr lang="en-US" baseline="0" dirty="0"/>
              <a:t> </a:t>
            </a:r>
            <a:r>
              <a:rPr lang="en-US" dirty="0"/>
              <a:t>to do RE in the right way. And, unfortunately, not</a:t>
            </a:r>
            <a:r>
              <a:rPr lang="en-US" baseline="0" dirty="0"/>
              <a:t> </a:t>
            </a:r>
            <a:r>
              <a:rPr lang="en-US" dirty="0"/>
              <a:t>detecting these errors can dramatically increase software costs. So that's</a:t>
            </a:r>
            <a:r>
              <a:rPr lang="en-US" baseline="0" dirty="0"/>
              <a:t> </a:t>
            </a:r>
            <a:r>
              <a:rPr lang="en-US" dirty="0"/>
              <a:t>the reason why requirements engineering is important, and why it</a:t>
            </a:r>
            <a:r>
              <a:rPr lang="en-US" baseline="0" dirty="0"/>
              <a:t> </a:t>
            </a:r>
            <a:r>
              <a:rPr lang="en-US" dirty="0"/>
              <a:t>is important to do it in the right way. </a:t>
            </a:r>
          </a:p>
          <a:p>
            <a:r>
              <a:rPr lang="en-US" dirty="0"/>
              <a:t>The final</a:t>
            </a:r>
            <a:r>
              <a:rPr lang="en-US" baseline="0" dirty="0"/>
              <a:t> </a:t>
            </a:r>
            <a:r>
              <a:rPr lang="en-US" dirty="0"/>
              <a:t>result of the requirements engineering process is a software</a:t>
            </a:r>
            <a:r>
              <a:rPr lang="en-US" baseline="0" dirty="0"/>
              <a:t> </a:t>
            </a:r>
            <a:r>
              <a:rPr lang="en-US" dirty="0"/>
              <a:t>specification that we also called SRS. It</a:t>
            </a:r>
            <a:r>
              <a:rPr lang="en-US" baseline="0" dirty="0"/>
              <a:t> can</a:t>
            </a:r>
            <a:r>
              <a:rPr lang="en-US" dirty="0"/>
              <a:t> say that the software requirements specification and</a:t>
            </a:r>
            <a:r>
              <a:rPr lang="en-US" baseline="0" dirty="0"/>
              <a:t> </a:t>
            </a:r>
            <a:r>
              <a:rPr lang="en-US" dirty="0"/>
              <a:t> requirements engineering, in general, should focus on what the</a:t>
            </a:r>
            <a:r>
              <a:rPr lang="en-US" baseline="0" dirty="0"/>
              <a:t> </a:t>
            </a:r>
            <a:r>
              <a:rPr lang="en-US" dirty="0"/>
              <a:t>system is intended to do, and not on the how</a:t>
            </a:r>
            <a:r>
              <a:rPr lang="en-US" baseline="0" dirty="0"/>
              <a:t> </a:t>
            </a:r>
            <a:r>
              <a:rPr lang="en-US" dirty="0"/>
              <a:t>it will do it. In fact, how the system</a:t>
            </a:r>
            <a:r>
              <a:rPr lang="en-US" baseline="0" dirty="0"/>
              <a:t> </a:t>
            </a:r>
            <a:r>
              <a:rPr lang="en-US" dirty="0"/>
              <a:t>do what it is required to do is something that we</a:t>
            </a:r>
            <a:r>
              <a:rPr lang="en-US" baseline="0" dirty="0"/>
              <a:t> </a:t>
            </a:r>
            <a:r>
              <a:rPr lang="en-US" dirty="0"/>
              <a:t>will discuss when we talk about design of a system .</a:t>
            </a:r>
          </a:p>
        </p:txBody>
      </p:sp>
      <p:sp>
        <p:nvSpPr>
          <p:cNvPr id="4" name="Slide Number Placeholder 3"/>
          <p:cNvSpPr>
            <a:spLocks noGrp="1"/>
          </p:cNvSpPr>
          <p:nvPr>
            <p:ph type="sldNum" sz="quarter" idx="10"/>
          </p:nvPr>
        </p:nvSpPr>
        <p:spPr/>
        <p:txBody>
          <a:bodyPr/>
          <a:lstStyle/>
          <a:p>
            <a:fld id="{B399C259-75D3-D245-95E5-75261C3AE254}" type="slidenum">
              <a:rPr lang="en-US" smtClean="0"/>
              <a:pPr/>
              <a:t>2</a:t>
            </a:fld>
            <a:endParaRPr lang="en-US"/>
          </a:p>
        </p:txBody>
      </p:sp>
    </p:spTree>
    <p:extLst>
      <p:ext uri="{BB962C8B-B14F-4D97-AF65-F5344CB8AC3E}">
        <p14:creationId xmlns:p14="http://schemas.microsoft.com/office/powerpoint/2010/main" val="43524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So</a:t>
            </a:r>
            <a:r>
              <a:rPr lang="en-US" sz="3600" baseline="0" dirty="0"/>
              <a:t> now,</a:t>
            </a:r>
            <a:r>
              <a:rPr lang="en-US" sz="3600" dirty="0"/>
              <a:t> identifying the purpose of a software system means</a:t>
            </a:r>
            <a:r>
              <a:rPr lang="en-US" sz="3600" baseline="0" dirty="0"/>
              <a:t> </a:t>
            </a:r>
            <a:r>
              <a:rPr lang="en-US" sz="3600" dirty="0"/>
              <a:t>defining the requirements for the system. And</a:t>
            </a:r>
            <a:r>
              <a:rPr lang="en-US" sz="3600" baseline="0" dirty="0"/>
              <a:t> </a:t>
            </a:r>
            <a:r>
              <a:rPr lang="en-US" sz="3600" dirty="0"/>
              <a:t>Identifying the purpose of the software and defining its</a:t>
            </a:r>
            <a:r>
              <a:rPr lang="en-US" sz="3600" baseline="0" dirty="0"/>
              <a:t> </a:t>
            </a:r>
            <a:r>
              <a:rPr lang="en-US" sz="3600" dirty="0"/>
              <a:t>requirements is very hard. Why is it so hard?</a:t>
            </a:r>
          </a:p>
          <a:p>
            <a:r>
              <a:rPr lang="en-US" sz="3600" baseline="0" dirty="0"/>
              <a:t> </a:t>
            </a:r>
            <a:r>
              <a:rPr lang="en-US" sz="3600" dirty="0"/>
              <a:t>First of all, the purpose of most systems is inherently,</a:t>
            </a:r>
            <a:r>
              <a:rPr lang="en-US" sz="3600" baseline="0" dirty="0"/>
              <a:t> </a:t>
            </a:r>
            <a:r>
              <a:rPr lang="en-US" sz="3600" dirty="0"/>
              <a:t>extremely complex, so this has to do with the</a:t>
            </a:r>
            <a:r>
              <a:rPr lang="en-US" sz="3600" baseline="0" dirty="0"/>
              <a:t> </a:t>
            </a:r>
            <a:r>
              <a:rPr lang="en-US" sz="3600" dirty="0"/>
              <a:t>sheer complexity of the purpose of the requirements. Just think</a:t>
            </a:r>
            <a:r>
              <a:rPr lang="en-US" sz="3600" baseline="0" dirty="0"/>
              <a:t> </a:t>
            </a:r>
            <a:r>
              <a:rPr lang="en-US" sz="3600" dirty="0"/>
              <a:t>of how complex is the functionality provided by most systems.</a:t>
            </a:r>
            <a:r>
              <a:rPr lang="en-US" sz="3600" baseline="0" dirty="0"/>
              <a:t> </a:t>
            </a:r>
            <a:r>
              <a:rPr lang="en-US" sz="3600" dirty="0"/>
              <a:t>Second, it is hard, very hard to extract from humans</a:t>
            </a:r>
            <a:r>
              <a:rPr lang="en-US" sz="3600" baseline="0" dirty="0"/>
              <a:t> </a:t>
            </a:r>
            <a:r>
              <a:rPr lang="en-US" sz="3600" dirty="0"/>
              <a:t>this purpose and make it explicit. So, paraphrasing a</a:t>
            </a:r>
            <a:r>
              <a:rPr lang="en-US" sz="3600" baseline="0" dirty="0"/>
              <a:t> </a:t>
            </a:r>
            <a:r>
              <a:rPr lang="en-US" sz="3600" dirty="0"/>
              <a:t>famous quote from the late Steve Jobs, often people don't</a:t>
            </a:r>
            <a:r>
              <a:rPr lang="en-US" sz="3600" baseline="0" dirty="0"/>
              <a:t> </a:t>
            </a:r>
            <a:r>
              <a:rPr lang="en-US" sz="3600" dirty="0"/>
              <a:t>know what they want until you show it to them.</a:t>
            </a:r>
            <a:r>
              <a:rPr lang="en-US" sz="3600" baseline="0" dirty="0"/>
              <a:t> </a:t>
            </a:r>
            <a:r>
              <a:rPr lang="en-US" sz="3600" dirty="0"/>
              <a:t>It's hard to figure out what people really want. Third,</a:t>
            </a:r>
            <a:r>
              <a:rPr lang="en-US" sz="3600" baseline="0" dirty="0"/>
              <a:t> </a:t>
            </a:r>
            <a:r>
              <a:rPr lang="en-US" sz="3600" dirty="0"/>
              <a:t>requirements often change over time. Customers change their</a:t>
            </a:r>
            <a:r>
              <a:rPr lang="en-US" sz="3600" baseline="0" dirty="0"/>
              <a:t> </a:t>
            </a:r>
            <a:r>
              <a:rPr lang="en-US" sz="3600" dirty="0"/>
              <a:t>mind. Designing and building a system raises new requirements.</a:t>
            </a:r>
            <a:r>
              <a:rPr lang="en-US" sz="3600" baseline="0" dirty="0"/>
              <a:t> </a:t>
            </a:r>
            <a:r>
              <a:rPr lang="en-US" sz="3600" dirty="0"/>
              <a:t>So for many reasons requirements tend not to</a:t>
            </a:r>
            <a:r>
              <a:rPr lang="en-US" sz="3600" baseline="0" dirty="0"/>
              <a:t> </a:t>
            </a:r>
            <a:r>
              <a:rPr lang="en-US" sz="3600" dirty="0"/>
              <a:t>be stable, tend to evolve. And that, of course,</a:t>
            </a:r>
            <a:r>
              <a:rPr lang="en-US" sz="3600" baseline="0" dirty="0"/>
              <a:t> </a:t>
            </a:r>
            <a:r>
              <a:rPr lang="en-US" sz="3600" dirty="0"/>
              <a:t>makes it harder to collect them. Finally, for</a:t>
            </a:r>
            <a:r>
              <a:rPr lang="en-US" sz="3600" baseline="0" dirty="0"/>
              <a:t> </a:t>
            </a:r>
            <a:r>
              <a:rPr lang="en-US" sz="3600" dirty="0"/>
              <a:t>any realistic system, there are many stakeholders and they</a:t>
            </a:r>
            <a:r>
              <a:rPr lang="en-US" sz="3600" baseline="0" dirty="0"/>
              <a:t> </a:t>
            </a:r>
            <a:r>
              <a:rPr lang="en-US" sz="3600" dirty="0"/>
              <a:t>often have conflicting goals and requirements. So for all these reasons,</a:t>
            </a:r>
            <a:r>
              <a:rPr lang="en-US" sz="3600" baseline="0" dirty="0"/>
              <a:t> </a:t>
            </a:r>
            <a:r>
              <a:rPr lang="en-US" sz="3600" dirty="0"/>
              <a:t>it is very, very difficult to</a:t>
            </a:r>
            <a:r>
              <a:rPr lang="en-US" sz="3600" baseline="0" dirty="0"/>
              <a:t> </a:t>
            </a:r>
            <a:r>
              <a:rPr lang="en-US" sz="3600" dirty="0"/>
              <a:t>perform requirements engineering in an effective way.</a:t>
            </a:r>
          </a:p>
        </p:txBody>
      </p:sp>
      <p:sp>
        <p:nvSpPr>
          <p:cNvPr id="4" name="Slide Number Placeholder 3"/>
          <p:cNvSpPr>
            <a:spLocks noGrp="1"/>
          </p:cNvSpPr>
          <p:nvPr>
            <p:ph type="sldNum" sz="quarter" idx="10"/>
          </p:nvPr>
        </p:nvSpPr>
        <p:spPr/>
        <p:txBody>
          <a:bodyPr/>
          <a:lstStyle/>
          <a:p>
            <a:fld id="{B399C259-75D3-D245-95E5-75261C3AE254}" type="slidenum">
              <a:rPr lang="en-US" smtClean="0"/>
              <a:pPr/>
              <a:t>3</a:t>
            </a:fld>
            <a:endParaRPr lang="en-US"/>
          </a:p>
        </p:txBody>
      </p:sp>
    </p:spTree>
    <p:extLst>
      <p:ext uri="{BB962C8B-B14F-4D97-AF65-F5344CB8AC3E}">
        <p14:creationId xmlns:p14="http://schemas.microsoft.com/office/powerpoint/2010/main" val="38500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Why can irrelevant requirements be</a:t>
            </a:r>
            <a:r>
              <a:rPr lang="en-US" baseline="0" dirty="0"/>
              <a:t> </a:t>
            </a:r>
            <a:r>
              <a:rPr lang="en-US" dirty="0"/>
              <a:t>harmful? Why is that a problem to have irrelevant requirements? So</a:t>
            </a:r>
            <a:r>
              <a:rPr lang="en-US" baseline="0" dirty="0"/>
              <a:t> </a:t>
            </a:r>
            <a:r>
              <a:rPr lang="en-US" dirty="0"/>
              <a:t>here, I'm giving you four possible answers. And I'd like for</a:t>
            </a:r>
            <a:r>
              <a:rPr lang="en-US" baseline="0" dirty="0"/>
              <a:t> </a:t>
            </a:r>
            <a:r>
              <a:rPr lang="en-US" dirty="0"/>
              <a:t>you to mark all that apply. Can irrelevant requirements be harmful</a:t>
            </a:r>
            <a:r>
              <a:rPr lang="en-US" baseline="0" dirty="0"/>
              <a:t> </a:t>
            </a:r>
            <a:r>
              <a:rPr lang="en-US" dirty="0"/>
              <a:t>because they may lead to missing functionality in the final product.</a:t>
            </a:r>
            <a:r>
              <a:rPr lang="en-US" baseline="0" dirty="0"/>
              <a:t> </a:t>
            </a:r>
            <a:r>
              <a:rPr lang="en-US" dirty="0"/>
              <a:t>Because they can introduce inconsistency. Because</a:t>
            </a:r>
            <a:r>
              <a:rPr lang="en-US" baseline="0" dirty="0"/>
              <a:t> </a:t>
            </a:r>
            <a:r>
              <a:rPr lang="en-US" dirty="0"/>
              <a:t>they can waste the project resources.</a:t>
            </a:r>
            <a:r>
              <a:rPr lang="en-US" baseline="0" dirty="0"/>
              <a:t> </a:t>
            </a:r>
            <a:r>
              <a:rPr lang="en-US" dirty="0"/>
              <a:t>Or because they may introduce bugs in the software system. </a:t>
            </a:r>
          </a:p>
        </p:txBody>
      </p:sp>
      <p:sp>
        <p:nvSpPr>
          <p:cNvPr id="4" name="Slide Number Placeholder 3"/>
          <p:cNvSpPr>
            <a:spLocks noGrp="1"/>
          </p:cNvSpPr>
          <p:nvPr>
            <p:ph type="sldNum" sz="quarter" idx="10"/>
          </p:nvPr>
        </p:nvSpPr>
        <p:spPr/>
        <p:txBody>
          <a:bodyPr/>
          <a:lstStyle/>
          <a:p>
            <a:fld id="{B399C259-75D3-D245-95E5-75261C3AE254}" type="slidenum">
              <a:rPr lang="en-US" smtClean="0"/>
              <a:pPr/>
              <a:t>4</a:t>
            </a:fld>
            <a:endParaRPr lang="en-US"/>
          </a:p>
        </p:txBody>
      </p:sp>
    </p:spTree>
    <p:extLst>
      <p:ext uri="{BB962C8B-B14F-4D97-AF65-F5344CB8AC3E}">
        <p14:creationId xmlns:p14="http://schemas.microsoft.com/office/powerpoint/2010/main" val="4009015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Requirements </a:t>
            </a:r>
            <a:r>
              <a:rPr lang="en-US" dirty="0"/>
              <a:t>engineering acts as the bridge between the real-world needs of</a:t>
            </a:r>
            <a:r>
              <a:rPr lang="en-US" baseline="0" dirty="0"/>
              <a:t> </a:t>
            </a:r>
            <a:r>
              <a:rPr lang="en-US" dirty="0"/>
              <a:t>users, customers, and other constituencies affected by a</a:t>
            </a:r>
            <a:r>
              <a:rPr lang="en-US" baseline="0" dirty="0"/>
              <a:t> </a:t>
            </a:r>
            <a:r>
              <a:rPr lang="en-US" dirty="0"/>
              <a:t>software system and the capabilities and opportunities afforded</a:t>
            </a:r>
            <a:r>
              <a:rPr lang="en-US" baseline="0" dirty="0"/>
              <a:t> </a:t>
            </a:r>
            <a:r>
              <a:rPr lang="en-US" dirty="0"/>
              <a:t>by software-intensive technologies. This is a long sentence,</a:t>
            </a:r>
            <a:r>
              <a:rPr lang="en-US" baseline="0" dirty="0"/>
              <a:t> </a:t>
            </a:r>
            <a:r>
              <a:rPr lang="en-US" dirty="0"/>
              <a:t>but also here, we can point out a</a:t>
            </a:r>
            <a:r>
              <a:rPr lang="en-US" baseline="0" dirty="0"/>
              <a:t> </a:t>
            </a:r>
            <a:r>
              <a:rPr lang="en-US" dirty="0"/>
              <a:t>few interesting and relevant points.  Real-world needs, and the</a:t>
            </a:r>
            <a:r>
              <a:rPr lang="en-US" baseline="0" dirty="0"/>
              <a:t> </a:t>
            </a:r>
            <a:r>
              <a:rPr lang="en-US" dirty="0"/>
              <a:t>capabilities, and opportunities. So, what are these two</a:t>
            </a:r>
            <a:r>
              <a:rPr lang="en-US" baseline="0" dirty="0"/>
              <a:t> </a:t>
            </a:r>
            <a:r>
              <a:rPr lang="en-US" dirty="0"/>
              <a:t>parts telling us? They are telling us that requirements</a:t>
            </a:r>
            <a:r>
              <a:rPr lang="en-US" baseline="0" dirty="0"/>
              <a:t> </a:t>
            </a:r>
            <a:r>
              <a:rPr lang="en-US" dirty="0"/>
              <a:t>are partly about what is needed, the real-world needs</a:t>
            </a:r>
            <a:r>
              <a:rPr lang="en-US" baseline="0" dirty="0"/>
              <a:t> </a:t>
            </a:r>
            <a:r>
              <a:rPr lang="en-US" dirty="0"/>
              <a:t>of all these stakeholders. But they're also partly about what</a:t>
            </a:r>
            <a:r>
              <a:rPr lang="en-US" baseline="0" dirty="0"/>
              <a:t> </a:t>
            </a:r>
            <a:r>
              <a:rPr lang="en-US" dirty="0"/>
              <a:t>is possible, what we can actually build. We need</a:t>
            </a:r>
            <a:r>
              <a:rPr lang="en-US" baseline="0" dirty="0"/>
              <a:t> </a:t>
            </a:r>
            <a:r>
              <a:rPr lang="en-US" dirty="0"/>
              <a:t>to compromise between these two things. And, finally, I would</a:t>
            </a:r>
            <a:r>
              <a:rPr lang="en-US" baseline="0" dirty="0"/>
              <a:t> </a:t>
            </a:r>
            <a:r>
              <a:rPr lang="en-US" dirty="0"/>
              <a:t>like to point out this term constituencies, which indicates</a:t>
            </a:r>
            <a:r>
              <a:rPr lang="en-US" baseline="0" dirty="0"/>
              <a:t> </a:t>
            </a:r>
            <a:r>
              <a:rPr lang="en-US" dirty="0"/>
              <a:t>that we need to identify all of the stakeholders, not</a:t>
            </a:r>
            <a:r>
              <a:rPr lang="en-US" baseline="0" dirty="0"/>
              <a:t> </a:t>
            </a:r>
            <a:r>
              <a:rPr lang="en-US" dirty="0"/>
              <a:t>just the customer and the users, so anybody who is</a:t>
            </a:r>
            <a:r>
              <a:rPr lang="en-US" baseline="0" dirty="0"/>
              <a:t> </a:t>
            </a:r>
            <a:r>
              <a:rPr lang="en-US" dirty="0"/>
              <a:t>affected by a software system. It is very important to</a:t>
            </a:r>
            <a:r>
              <a:rPr lang="en-US" baseline="0" dirty="0"/>
              <a:t> </a:t>
            </a:r>
            <a:r>
              <a:rPr lang="en-US" dirty="0"/>
              <a:t>consider all of these actors. Otherwise, again,</a:t>
            </a:r>
            <a:r>
              <a:rPr lang="en-US" baseline="0" dirty="0"/>
              <a:t> </a:t>
            </a:r>
            <a:r>
              <a:rPr lang="en-US" dirty="0"/>
              <a:t>we'll be missing requirements, we'll be missing</a:t>
            </a:r>
            <a:r>
              <a:rPr lang="en-US" baseline="0" dirty="0"/>
              <a:t> </a:t>
            </a:r>
            <a:r>
              <a:rPr lang="en-US" dirty="0"/>
              <a:t>part of the purpose of the system and we will build a suboptimal system.</a:t>
            </a:r>
          </a:p>
        </p:txBody>
      </p:sp>
      <p:sp>
        <p:nvSpPr>
          <p:cNvPr id="4" name="Slide Number Placeholder 3"/>
          <p:cNvSpPr>
            <a:spLocks noGrp="1"/>
          </p:cNvSpPr>
          <p:nvPr>
            <p:ph type="sldNum" sz="quarter" idx="10"/>
          </p:nvPr>
        </p:nvSpPr>
        <p:spPr/>
        <p:txBody>
          <a:bodyPr/>
          <a:lstStyle/>
          <a:p>
            <a:fld id="{B399C259-75D3-D245-95E5-75261C3AE254}" type="slidenum">
              <a:rPr lang="en-US" smtClean="0"/>
              <a:pPr/>
              <a:t>6</a:t>
            </a:fld>
            <a:endParaRPr lang="en-US"/>
          </a:p>
        </p:txBody>
      </p:sp>
    </p:spTree>
    <p:extLst>
      <p:ext uri="{BB962C8B-B14F-4D97-AF65-F5344CB8AC3E}">
        <p14:creationId xmlns:p14="http://schemas.microsoft.com/office/powerpoint/2010/main" val="235755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requirement that we can collect from the application</a:t>
            </a:r>
            <a:r>
              <a:rPr lang="en-US" baseline="0" dirty="0"/>
              <a:t> </a:t>
            </a:r>
            <a:r>
              <a:rPr lang="en-US" dirty="0"/>
              <a:t>domain, we need to distinguish between two main types.</a:t>
            </a:r>
            <a:r>
              <a:rPr lang="en-US" baseline="0" dirty="0"/>
              <a:t> </a:t>
            </a:r>
            <a:r>
              <a:rPr lang="en-US" dirty="0"/>
              <a:t>Functional requirements and non-functional requirements. Functional</a:t>
            </a:r>
            <a:r>
              <a:rPr lang="en-US" baseline="0" dirty="0"/>
              <a:t> </a:t>
            </a:r>
            <a:r>
              <a:rPr lang="en-US" dirty="0"/>
              <a:t>requirements have to do with the functionality of the system, with</a:t>
            </a:r>
            <a:r>
              <a:rPr lang="en-US" baseline="0" dirty="0"/>
              <a:t> </a:t>
            </a:r>
            <a:r>
              <a:rPr lang="en-US" b="1" dirty="0"/>
              <a:t>what the system does with the computation</a:t>
            </a:r>
            <a:r>
              <a:rPr lang="en-US" dirty="0"/>
              <a:t>. For example the </a:t>
            </a:r>
            <a:r>
              <a:rPr lang="en-US" b="1" dirty="0"/>
              <a:t>elevator</a:t>
            </a:r>
            <a:r>
              <a:rPr lang="en-US" b="1" baseline="0" dirty="0"/>
              <a:t> </a:t>
            </a:r>
            <a:r>
              <a:rPr lang="en-US" b="1" dirty="0"/>
              <a:t>shall take people to the floor they select</a:t>
            </a:r>
            <a:r>
              <a:rPr lang="en-US" dirty="0"/>
              <a:t>. That's a functional</a:t>
            </a:r>
            <a:r>
              <a:rPr lang="en-US" baseline="0" dirty="0"/>
              <a:t> </a:t>
            </a:r>
            <a:r>
              <a:rPr lang="en-US" dirty="0"/>
              <a:t>requirement, that has to do with the functionality of the system.</a:t>
            </a:r>
            <a:r>
              <a:rPr lang="en-US" baseline="0" dirty="0"/>
              <a:t> </a:t>
            </a:r>
            <a:r>
              <a:rPr lang="en-US" dirty="0"/>
              <a:t>Or for a very simple one, </a:t>
            </a:r>
            <a:r>
              <a:rPr lang="en-US" b="1" dirty="0"/>
              <a:t>the system has to output</a:t>
            </a:r>
            <a:r>
              <a:rPr lang="en-US" b="1" baseline="0" dirty="0"/>
              <a:t> </a:t>
            </a:r>
            <a:r>
              <a:rPr lang="en-US" b="1" dirty="0"/>
              <a:t>the square root of the number pass as</a:t>
            </a:r>
            <a:r>
              <a:rPr lang="en-US" b="1" baseline="0" dirty="0"/>
              <a:t> </a:t>
            </a:r>
            <a:r>
              <a:rPr lang="en-US" b="1" dirty="0"/>
              <a:t>an input</a:t>
            </a:r>
            <a:r>
              <a:rPr lang="en-US" dirty="0"/>
              <a:t>. So these kind of requirements have in</a:t>
            </a:r>
            <a:r>
              <a:rPr lang="en-US" baseline="0" dirty="0"/>
              <a:t> </a:t>
            </a:r>
            <a:r>
              <a:rPr lang="en-US" dirty="0"/>
              <a:t>general well defined satisfaction criteria. </a:t>
            </a:r>
          </a:p>
          <a:p>
            <a:endParaRPr lang="en-US" dirty="0"/>
          </a:p>
          <a:p>
            <a:r>
              <a:rPr lang="en-US" dirty="0"/>
              <a:t>Non-functional requirements,</a:t>
            </a:r>
            <a:r>
              <a:rPr lang="en-US" b="1" dirty="0"/>
              <a:t> refer to a system's</a:t>
            </a:r>
            <a:r>
              <a:rPr lang="en-US" b="1" baseline="0" dirty="0"/>
              <a:t> </a:t>
            </a:r>
            <a:r>
              <a:rPr lang="en-US" b="1" dirty="0"/>
              <a:t>non-functional properties</a:t>
            </a:r>
            <a:r>
              <a:rPr lang="en-US" b="0" baseline="0" dirty="0"/>
              <a:t> s</a:t>
            </a:r>
            <a:r>
              <a:rPr lang="en-US" dirty="0"/>
              <a:t>uch as </a:t>
            </a:r>
            <a:r>
              <a:rPr lang="en-US" b="1" dirty="0"/>
              <a:t>security, accuracy, performance,</a:t>
            </a:r>
            <a:r>
              <a:rPr lang="en-US" b="1" baseline="0" dirty="0"/>
              <a:t> </a:t>
            </a:r>
            <a:r>
              <a:rPr lang="en-US" b="1" dirty="0"/>
              <a:t>cost</a:t>
            </a:r>
            <a:r>
              <a:rPr lang="en-US" dirty="0"/>
              <a:t> or, usability,</a:t>
            </a:r>
            <a:r>
              <a:rPr lang="en-US" baseline="0" dirty="0"/>
              <a:t> </a:t>
            </a:r>
            <a:r>
              <a:rPr lang="en-US" dirty="0"/>
              <a:t>adaptability, interoperability, reusability and so</a:t>
            </a:r>
            <a:r>
              <a:rPr lang="en-US" baseline="0" dirty="0"/>
              <a:t> </a:t>
            </a:r>
            <a:r>
              <a:rPr lang="en-US" dirty="0"/>
              <a:t>on. So, all these qualities that don't necessarily have to</a:t>
            </a:r>
            <a:r>
              <a:rPr lang="en-US" baseline="0" dirty="0"/>
              <a:t> </a:t>
            </a:r>
            <a:r>
              <a:rPr lang="en-US" dirty="0"/>
              <a:t>do with the functionality. And, unlike functional requirements, non functional</a:t>
            </a:r>
            <a:r>
              <a:rPr lang="en-US" baseline="0" dirty="0"/>
              <a:t> </a:t>
            </a:r>
            <a:r>
              <a:rPr lang="en-US" dirty="0"/>
              <a:t>requirements do not always have clear satisfaction criteria. For example,</a:t>
            </a:r>
            <a:r>
              <a:rPr lang="en-US" baseline="0" dirty="0"/>
              <a:t> </a:t>
            </a:r>
            <a:r>
              <a:rPr lang="en-US" dirty="0"/>
              <a:t>if we say that </a:t>
            </a:r>
            <a:r>
              <a:rPr lang="en-US" b="1" dirty="0"/>
              <a:t>the elevator must be fast, that's</a:t>
            </a:r>
            <a:r>
              <a:rPr lang="en-US" b="1" baseline="0" dirty="0"/>
              <a:t> </a:t>
            </a:r>
            <a:r>
              <a:rPr lang="en-US" b="1" dirty="0"/>
              <a:t>a non-functional requirement</a:t>
            </a:r>
            <a:r>
              <a:rPr lang="en-US" dirty="0"/>
              <a:t>. Right? It has to do with the</a:t>
            </a:r>
            <a:r>
              <a:rPr lang="en-US" baseline="0" dirty="0"/>
              <a:t> </a:t>
            </a:r>
            <a:r>
              <a:rPr lang="en-US" dirty="0"/>
              <a:t>speed of the elevator, which is a quality of the</a:t>
            </a:r>
            <a:r>
              <a:rPr lang="en-US" baseline="0" dirty="0"/>
              <a:t> </a:t>
            </a:r>
            <a:r>
              <a:rPr lang="en-US" dirty="0"/>
              <a:t>elevator. But, it, it's not clear how such a requirement</a:t>
            </a:r>
            <a:r>
              <a:rPr lang="en-US" baseline="0" dirty="0"/>
              <a:t> </a:t>
            </a:r>
            <a:r>
              <a:rPr lang="en-US" dirty="0"/>
              <a:t>could be satisfied. How could we tell whether the elevator</a:t>
            </a:r>
            <a:r>
              <a:rPr lang="en-US" baseline="0" dirty="0"/>
              <a:t> </a:t>
            </a:r>
            <a:r>
              <a:rPr lang="en-US" dirty="0"/>
              <a:t>is fast or not. So, what we need to do</a:t>
            </a:r>
            <a:r>
              <a:rPr lang="en-US" baseline="0" dirty="0"/>
              <a:t> </a:t>
            </a:r>
            <a:r>
              <a:rPr lang="en-US" dirty="0"/>
              <a:t>in these cases Is that we need to refine these</a:t>
            </a:r>
            <a:r>
              <a:rPr lang="en-US" baseline="0" dirty="0"/>
              <a:t> </a:t>
            </a:r>
            <a:r>
              <a:rPr lang="en-US" dirty="0"/>
              <a:t>requirements so that they become verifiable. For the example we might say that </a:t>
            </a:r>
            <a:r>
              <a:rPr lang="en-US" b="1" dirty="0"/>
              <a:t>the</a:t>
            </a:r>
            <a:r>
              <a:rPr lang="en-US" b="1" baseline="0" dirty="0"/>
              <a:t> </a:t>
            </a:r>
            <a:r>
              <a:rPr lang="en-US" b="1" dirty="0"/>
              <a:t>elevator must reach the requested floor in less than seconds from the moment when the floor button is pushed</a:t>
            </a:r>
            <a:r>
              <a:rPr lang="en-US" dirty="0"/>
              <a:t>.</a:t>
            </a:r>
            <a:r>
              <a:rPr lang="en-US" baseline="0" dirty="0"/>
              <a:t> </a:t>
            </a:r>
            <a:r>
              <a:rPr lang="en-US" dirty="0"/>
              <a:t>This is still a </a:t>
            </a:r>
            <a:r>
              <a:rPr lang="en-US" b="1" dirty="0"/>
              <a:t>non-functional requirement, but is a verifiable one</a:t>
            </a:r>
            <a:r>
              <a:rPr lang="en-US" dirty="0"/>
              <a:t>.</a:t>
            </a:r>
          </a:p>
        </p:txBody>
      </p:sp>
      <p:sp>
        <p:nvSpPr>
          <p:cNvPr id="4" name="Slide Number Placeholder 3"/>
          <p:cNvSpPr>
            <a:spLocks noGrp="1"/>
          </p:cNvSpPr>
          <p:nvPr>
            <p:ph type="sldNum" sz="quarter" idx="10"/>
          </p:nvPr>
        </p:nvSpPr>
        <p:spPr/>
        <p:txBody>
          <a:bodyPr/>
          <a:lstStyle/>
          <a:p>
            <a:fld id="{B399C259-75D3-D245-95E5-75261C3AE254}" type="slidenum">
              <a:rPr lang="en-US" smtClean="0"/>
              <a:pPr/>
              <a:t>7</a:t>
            </a:fld>
            <a:endParaRPr lang="en-US"/>
          </a:p>
        </p:txBody>
      </p:sp>
    </p:spTree>
    <p:extLst>
      <p:ext uri="{BB962C8B-B14F-4D97-AF65-F5344CB8AC3E}">
        <p14:creationId xmlns:p14="http://schemas.microsoft.com/office/powerpoint/2010/main" val="158827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distinction, when talking about requirements, is that</a:t>
            </a:r>
            <a:r>
              <a:rPr lang="en-US" baseline="0" dirty="0"/>
              <a:t> </a:t>
            </a:r>
            <a:r>
              <a:rPr lang="en-US" dirty="0"/>
              <a:t>between user and system requirements. So, let's start with defining</a:t>
            </a:r>
            <a:r>
              <a:rPr lang="en-US" baseline="0" dirty="0"/>
              <a:t> </a:t>
            </a:r>
            <a:r>
              <a:rPr lang="en-US" dirty="0"/>
              <a:t>user requirements. Those are requirements that are </a:t>
            </a:r>
            <a:r>
              <a:rPr lang="en-US" b="1" dirty="0"/>
              <a:t>written for the</a:t>
            </a:r>
            <a:r>
              <a:rPr lang="en-US" b="1" baseline="0" dirty="0"/>
              <a:t> </a:t>
            </a:r>
            <a:r>
              <a:rPr lang="en-US" b="1" dirty="0"/>
              <a:t>customers and they're often in natural language and they don't</a:t>
            </a:r>
            <a:r>
              <a:rPr lang="en-US" b="1" baseline="0" dirty="0"/>
              <a:t> </a:t>
            </a:r>
            <a:r>
              <a:rPr lang="en-US" b="1" dirty="0"/>
              <a:t>contain technical details</a:t>
            </a:r>
            <a:r>
              <a:rPr lang="en-US" dirty="0"/>
              <a:t>. And the reason for that is</a:t>
            </a:r>
            <a:r>
              <a:rPr lang="en-US" baseline="0" dirty="0"/>
              <a:t> </a:t>
            </a:r>
            <a:r>
              <a:rPr lang="en-US" dirty="0"/>
              <a:t>that their purpose is to allow customers, stakeholders, to check</a:t>
            </a:r>
            <a:r>
              <a:rPr lang="en-US" baseline="0" dirty="0"/>
              <a:t> </a:t>
            </a:r>
            <a:r>
              <a:rPr lang="en-US" dirty="0"/>
              <a:t>that the system will do what they intended. So it's</a:t>
            </a:r>
            <a:r>
              <a:rPr lang="en-US" baseline="0" dirty="0"/>
              <a:t> </a:t>
            </a:r>
            <a:r>
              <a:rPr lang="en-US" dirty="0"/>
              <a:t>a way for the analyst, the developers, to communicate with</a:t>
            </a:r>
            <a:r>
              <a:rPr lang="en-US" baseline="0" dirty="0"/>
              <a:t> </a:t>
            </a:r>
            <a:r>
              <a:rPr lang="en-US" dirty="0"/>
              <a:t>the customers, with the stakeholders. System requirements, on the</a:t>
            </a:r>
            <a:r>
              <a:rPr lang="en-US" baseline="0" dirty="0"/>
              <a:t> </a:t>
            </a:r>
            <a:r>
              <a:rPr lang="en-US" dirty="0"/>
              <a:t>other hand, </a:t>
            </a:r>
            <a:r>
              <a:rPr lang="en-US" b="1" dirty="0"/>
              <a:t>are written for developers</a:t>
            </a:r>
            <a:r>
              <a:rPr lang="en-US" dirty="0"/>
              <a:t>. </a:t>
            </a:r>
            <a:r>
              <a:rPr lang="en-US" b="1" dirty="0"/>
              <a:t>Contain detailed functional and</a:t>
            </a:r>
            <a:r>
              <a:rPr lang="en-US" b="1" baseline="0" dirty="0"/>
              <a:t> </a:t>
            </a:r>
            <a:r>
              <a:rPr lang="en-US" b="1" dirty="0"/>
              <a:t>non functional requirements</a:t>
            </a:r>
            <a:r>
              <a:rPr lang="en-US" dirty="0"/>
              <a:t> which</a:t>
            </a:r>
            <a:r>
              <a:rPr lang="en-US" baseline="0" dirty="0"/>
              <a:t> </a:t>
            </a:r>
            <a:r>
              <a:rPr lang="en-US" dirty="0"/>
              <a:t>are clearly and more rigorously specified than the user requirements.</a:t>
            </a:r>
          </a:p>
          <a:p>
            <a:r>
              <a:rPr lang="en-US" baseline="0" dirty="0"/>
              <a:t> </a:t>
            </a:r>
            <a:r>
              <a:rPr lang="en-US" dirty="0"/>
              <a:t>And the reason for this difference is that the</a:t>
            </a:r>
            <a:r>
              <a:rPr lang="en-US" baseline="0" dirty="0"/>
              <a:t> </a:t>
            </a:r>
            <a:r>
              <a:rPr lang="en-US" dirty="0"/>
              <a:t>purpose of the system requirements is to tell developers what</a:t>
            </a:r>
            <a:r>
              <a:rPr lang="en-US" baseline="0" dirty="0"/>
              <a:t> </a:t>
            </a:r>
            <a:r>
              <a:rPr lang="en-US" dirty="0"/>
              <a:t>to build. They must contain enough details so the</a:t>
            </a:r>
            <a:r>
              <a:rPr lang="en-US" baseline="0" dirty="0"/>
              <a:t> </a:t>
            </a:r>
            <a:r>
              <a:rPr lang="en-US" dirty="0"/>
              <a:t>developers can take them and use them to design and</a:t>
            </a:r>
            <a:r>
              <a:rPr lang="en-US" baseline="0" dirty="0"/>
              <a:t> </a:t>
            </a:r>
            <a:r>
              <a:rPr lang="en-US" dirty="0"/>
              <a:t>then develop a system. </a:t>
            </a:r>
          </a:p>
        </p:txBody>
      </p:sp>
      <p:sp>
        <p:nvSpPr>
          <p:cNvPr id="4" name="Slide Number Placeholder 3"/>
          <p:cNvSpPr>
            <a:spLocks noGrp="1"/>
          </p:cNvSpPr>
          <p:nvPr>
            <p:ph type="sldNum" sz="quarter" idx="10"/>
          </p:nvPr>
        </p:nvSpPr>
        <p:spPr/>
        <p:txBody>
          <a:bodyPr/>
          <a:lstStyle/>
          <a:p>
            <a:fld id="{B399C259-75D3-D245-95E5-75261C3AE254}" type="slidenum">
              <a:rPr lang="en-US" smtClean="0"/>
              <a:pPr/>
              <a:t>8</a:t>
            </a:fld>
            <a:endParaRPr lang="en-US"/>
          </a:p>
        </p:txBody>
      </p:sp>
    </p:spTree>
    <p:extLst>
      <p:ext uri="{BB962C8B-B14F-4D97-AF65-F5344CB8AC3E}">
        <p14:creationId xmlns:p14="http://schemas.microsoft.com/office/powerpoint/2010/main" val="365480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these talking about requirements, let's have a small quiz, which of the</a:t>
            </a:r>
            <a:r>
              <a:rPr lang="en-US" baseline="0" dirty="0"/>
              <a:t> </a:t>
            </a:r>
            <a:r>
              <a:rPr lang="en-US" dirty="0"/>
              <a:t>following requirements are non-functional requirements? And here the first one says at the </a:t>
            </a:r>
            <a:r>
              <a:rPr lang="en-US" dirty="0" err="1"/>
              <a:t>BowlingAlley</a:t>
            </a:r>
            <a:r>
              <a:rPr lang="en-US" dirty="0"/>
              <a:t> program</a:t>
            </a:r>
            <a:r>
              <a:rPr lang="en-US" baseline="0" dirty="0"/>
              <a:t> </a:t>
            </a:r>
            <a:r>
              <a:rPr lang="en-US" dirty="0"/>
              <a:t>keeps track of the score during a game, the second one is that</a:t>
            </a:r>
            <a:r>
              <a:rPr lang="en-US" baseline="0" dirty="0"/>
              <a:t> </a:t>
            </a:r>
            <a:r>
              <a:rPr lang="en-US" dirty="0"/>
              <a:t>the </a:t>
            </a:r>
            <a:r>
              <a:rPr lang="en-US" dirty="0" err="1"/>
              <a:t>WordCount</a:t>
            </a:r>
            <a:r>
              <a:rPr lang="en-US" dirty="0"/>
              <a:t> program should be able to process large files. The third</a:t>
            </a:r>
            <a:r>
              <a:rPr lang="en-US" baseline="0" dirty="0"/>
              <a:t> </a:t>
            </a:r>
            <a:r>
              <a:rPr lang="en-US" dirty="0"/>
              <a:t>one is that the Login program for a website should be secure, and</a:t>
            </a:r>
            <a:r>
              <a:rPr lang="en-US" baseline="0" dirty="0"/>
              <a:t> </a:t>
            </a:r>
            <a:r>
              <a:rPr lang="en-US" dirty="0"/>
              <a:t>finally the last one says that the vending machine program should take coins</a:t>
            </a:r>
            <a:r>
              <a:rPr lang="en-US" baseline="0" dirty="0"/>
              <a:t> </a:t>
            </a:r>
            <a:r>
              <a:rPr lang="en-US" dirty="0"/>
              <a:t>as an input from the user. So, mark all</a:t>
            </a:r>
            <a:r>
              <a:rPr lang="en-US" baseline="0" dirty="0"/>
              <a:t> </a:t>
            </a:r>
            <a:r>
              <a:rPr lang="en-US" dirty="0"/>
              <a:t>the ones that are non-functional requirements, that</a:t>
            </a:r>
            <a:r>
              <a:rPr lang="en-US" baseline="0" dirty="0"/>
              <a:t> </a:t>
            </a:r>
            <a:r>
              <a:rPr lang="en-US" dirty="0"/>
              <a:t>don't refer to the functionality of the system.</a:t>
            </a:r>
          </a:p>
        </p:txBody>
      </p:sp>
      <p:sp>
        <p:nvSpPr>
          <p:cNvPr id="4" name="Slide Number Placeholder 3"/>
          <p:cNvSpPr>
            <a:spLocks noGrp="1"/>
          </p:cNvSpPr>
          <p:nvPr>
            <p:ph type="sldNum" sz="quarter" idx="10"/>
          </p:nvPr>
        </p:nvSpPr>
        <p:spPr/>
        <p:txBody>
          <a:bodyPr/>
          <a:lstStyle/>
          <a:p>
            <a:fld id="{B399C259-75D3-D245-95E5-75261C3AE254}" type="slidenum">
              <a:rPr lang="en-US" smtClean="0"/>
              <a:pPr/>
              <a:t>10</a:t>
            </a:fld>
            <a:endParaRPr lang="en-US"/>
          </a:p>
        </p:txBody>
      </p:sp>
    </p:spTree>
    <p:extLst>
      <p:ext uri="{BB962C8B-B14F-4D97-AF65-F5344CB8AC3E}">
        <p14:creationId xmlns:p14="http://schemas.microsoft.com/office/powerpoint/2010/main" val="1718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requirement clearly refers to some specific functionality of</a:t>
            </a:r>
            <a:r>
              <a:rPr lang="en-US" baseline="0" dirty="0"/>
              <a:t> </a:t>
            </a:r>
            <a:r>
              <a:rPr lang="en-US" dirty="0"/>
              <a:t>the Bowling Alley system, because it talks about what the system has</a:t>
            </a:r>
            <a:r>
              <a:rPr lang="en-US" baseline="0" dirty="0"/>
              <a:t> </a:t>
            </a:r>
            <a:r>
              <a:rPr lang="en-US" dirty="0"/>
              <a:t>to do from a functional standpoint. So, it's definitely not a non-functional</a:t>
            </a:r>
            <a:r>
              <a:rPr lang="en-US" baseline="0" dirty="0"/>
              <a:t> </a:t>
            </a:r>
            <a:r>
              <a:rPr lang="en-US" dirty="0"/>
              <a:t>requirement. On the other hand, the fact that the Word Count system</a:t>
            </a:r>
            <a:r>
              <a:rPr lang="en-US" baseline="0" dirty="0"/>
              <a:t> </a:t>
            </a:r>
            <a:r>
              <a:rPr lang="en-US" dirty="0"/>
              <a:t>should be able to process large files, is telling us something not</a:t>
            </a:r>
            <a:r>
              <a:rPr lang="en-US" baseline="0" dirty="0"/>
              <a:t> </a:t>
            </a:r>
            <a:r>
              <a:rPr lang="en-US" dirty="0"/>
              <a:t>about the functionality of the system, but rather about its qualities. The</a:t>
            </a:r>
            <a:r>
              <a:rPr lang="en-US" baseline="0" dirty="0"/>
              <a:t> </a:t>
            </a:r>
            <a:r>
              <a:rPr lang="en-US" dirty="0"/>
              <a:t>fact that it has to be scalable, that it has to be</a:t>
            </a:r>
            <a:r>
              <a:rPr lang="en-US" baseline="0" dirty="0"/>
              <a:t> </a:t>
            </a:r>
            <a:r>
              <a:rPr lang="en-US" dirty="0"/>
              <a:t>efficient and so we can consider this to be a non-functional requirement.</a:t>
            </a:r>
            <a:r>
              <a:rPr lang="en-US" baseline="0" dirty="0"/>
              <a:t> </a:t>
            </a:r>
            <a:r>
              <a:rPr lang="en-US" dirty="0"/>
              <a:t>Similarly, the fact that the Login program for a</a:t>
            </a:r>
            <a:r>
              <a:rPr lang="en-US" baseline="0" dirty="0"/>
              <a:t> </a:t>
            </a:r>
            <a:r>
              <a:rPr lang="en-US" dirty="0"/>
              <a:t>website should be secure is definitely telling us something</a:t>
            </a:r>
            <a:r>
              <a:rPr lang="en-US" baseline="0" dirty="0"/>
              <a:t> </a:t>
            </a:r>
            <a:r>
              <a:rPr lang="en-US" dirty="0"/>
              <a:t>about the quality of the system that has little</a:t>
            </a:r>
            <a:r>
              <a:rPr lang="en-US" baseline="0" dirty="0"/>
              <a:t> </a:t>
            </a:r>
            <a:r>
              <a:rPr lang="en-US" dirty="0"/>
              <a:t>to do with its functionality. And so this is</a:t>
            </a:r>
            <a:r>
              <a:rPr lang="en-US" baseline="0" dirty="0"/>
              <a:t> </a:t>
            </a:r>
            <a:r>
              <a:rPr lang="en-US" dirty="0"/>
              <a:t>also a non-functional requirement. Finally, the fact that the</a:t>
            </a:r>
            <a:r>
              <a:rPr lang="en-US" baseline="0" dirty="0"/>
              <a:t> </a:t>
            </a:r>
            <a:r>
              <a:rPr lang="en-US" dirty="0"/>
              <a:t>Vending Machine program should take coins as an input</a:t>
            </a:r>
            <a:r>
              <a:rPr lang="en-US" baseline="0" dirty="0"/>
              <a:t> </a:t>
            </a:r>
            <a:r>
              <a:rPr lang="en-US" dirty="0"/>
              <a:t>from the user is telling us something about the</a:t>
            </a:r>
            <a:r>
              <a:rPr lang="en-US" baseline="0" dirty="0"/>
              <a:t> </a:t>
            </a:r>
            <a:r>
              <a:rPr lang="en-US" dirty="0"/>
              <a:t>functionality of the program and therefore, is a functional requirement.</a:t>
            </a:r>
          </a:p>
        </p:txBody>
      </p:sp>
      <p:sp>
        <p:nvSpPr>
          <p:cNvPr id="4" name="Slide Number Placeholder 3"/>
          <p:cNvSpPr>
            <a:spLocks noGrp="1"/>
          </p:cNvSpPr>
          <p:nvPr>
            <p:ph type="sldNum" sz="quarter" idx="10"/>
          </p:nvPr>
        </p:nvSpPr>
        <p:spPr/>
        <p:txBody>
          <a:bodyPr/>
          <a:lstStyle/>
          <a:p>
            <a:fld id="{B399C259-75D3-D245-95E5-75261C3AE254}" type="slidenum">
              <a:rPr lang="en-US" smtClean="0"/>
              <a:pPr/>
              <a:t>11</a:t>
            </a:fld>
            <a:endParaRPr lang="en-US"/>
          </a:p>
        </p:txBody>
      </p:sp>
    </p:spTree>
    <p:extLst>
      <p:ext uri="{BB962C8B-B14F-4D97-AF65-F5344CB8AC3E}">
        <p14:creationId xmlns:p14="http://schemas.microsoft.com/office/powerpoint/2010/main" val="280761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8ED410-5427-4044-B727-1AF99D5E7FDD}"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32749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ED410-5427-4044-B727-1AF99D5E7FDD}"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169107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ED410-5427-4044-B727-1AF99D5E7FDD}"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209793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8ED410-5427-4044-B727-1AF99D5E7FDD}"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70131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ED410-5427-4044-B727-1AF99D5E7FDD}" type="datetimeFigureOut">
              <a:rPr lang="en-US" smtClean="0"/>
              <a:pPr/>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158138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8ED410-5427-4044-B727-1AF99D5E7FDD}"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1109508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8ED410-5427-4044-B727-1AF99D5E7FDD}" type="datetimeFigureOut">
              <a:rPr lang="en-US" smtClean="0"/>
              <a:pPr/>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91364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8ED410-5427-4044-B727-1AF99D5E7FDD}" type="datetimeFigureOut">
              <a:rPr lang="en-US" smtClean="0"/>
              <a:pPr/>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108300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ED410-5427-4044-B727-1AF99D5E7FDD}" type="datetimeFigureOut">
              <a:rPr lang="en-US" smtClean="0"/>
              <a:pPr/>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207907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ED410-5427-4044-B727-1AF99D5E7FDD}"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1310987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ED410-5427-4044-B727-1AF99D5E7FDD}" type="datetimeFigureOut">
              <a:rPr lang="en-US" smtClean="0"/>
              <a:pPr/>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A81989-7417-3245-B284-6C19014E8C58}" type="slidenum">
              <a:rPr lang="en-US" smtClean="0"/>
              <a:pPr/>
              <a:t>‹#›</a:t>
            </a:fld>
            <a:endParaRPr lang="en-US"/>
          </a:p>
        </p:txBody>
      </p:sp>
    </p:spTree>
    <p:extLst>
      <p:ext uri="{BB962C8B-B14F-4D97-AF65-F5344CB8AC3E}">
        <p14:creationId xmlns:p14="http://schemas.microsoft.com/office/powerpoint/2010/main" val="577635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D410-5427-4044-B727-1AF99D5E7FDD}" type="datetimeFigureOut">
              <a:rPr lang="en-US" smtClean="0"/>
              <a:pPr/>
              <a:t>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A81989-7417-3245-B284-6C19014E8C58}" type="slidenum">
              <a:rPr lang="en-US" smtClean="0"/>
              <a:pPr/>
              <a:t>‹#›</a:t>
            </a:fld>
            <a:endParaRPr lang="en-US"/>
          </a:p>
        </p:txBody>
      </p:sp>
    </p:spTree>
    <p:extLst>
      <p:ext uri="{BB962C8B-B14F-4D97-AF65-F5344CB8AC3E}">
        <p14:creationId xmlns:p14="http://schemas.microsoft.com/office/powerpoint/2010/main" val="37591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524000"/>
            <a:ext cx="10744200" cy="3797300"/>
          </a:xfrm>
          <a:prstGeom prst="rect">
            <a:avLst/>
          </a:prstGeom>
        </p:spPr>
      </p:pic>
    </p:spTree>
    <p:extLst>
      <p:ext uri="{BB962C8B-B14F-4D97-AF65-F5344CB8AC3E}">
        <p14:creationId xmlns:p14="http://schemas.microsoft.com/office/powerpoint/2010/main" val="100737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76084" cy="6858000"/>
          </a:xfrm>
          <a:prstGeom prst="rect">
            <a:avLst/>
          </a:prstGeom>
        </p:spPr>
      </p:pic>
    </p:spTree>
    <p:extLst>
      <p:ext uri="{BB962C8B-B14F-4D97-AF65-F5344CB8AC3E}">
        <p14:creationId xmlns:p14="http://schemas.microsoft.com/office/powerpoint/2010/main" val="28353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7033" cy="6858000"/>
          </a:xfrm>
          <a:prstGeom prst="rect">
            <a:avLst/>
          </a:prstGeom>
        </p:spPr>
      </p:pic>
    </p:spTree>
    <p:extLst>
      <p:ext uri="{BB962C8B-B14F-4D97-AF65-F5344CB8AC3E}">
        <p14:creationId xmlns:p14="http://schemas.microsoft.com/office/powerpoint/2010/main" val="100051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3526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8884" y="901700"/>
            <a:ext cx="7802685" cy="205807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884" y="3228845"/>
            <a:ext cx="8018585" cy="160704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8884" y="5104967"/>
            <a:ext cx="8238392" cy="1753033"/>
          </a:xfrm>
          <a:prstGeom prst="rect">
            <a:avLst/>
          </a:prstGeom>
        </p:spPr>
      </p:pic>
    </p:spTree>
    <p:extLst>
      <p:ext uri="{BB962C8B-B14F-4D97-AF65-F5344CB8AC3E}">
        <p14:creationId xmlns:p14="http://schemas.microsoft.com/office/powerpoint/2010/main" val="112370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26832"/>
            <a:ext cx="4220308" cy="2832049"/>
          </a:xfrm>
        </p:spPr>
      </p:pic>
      <p:sp>
        <p:nvSpPr>
          <p:cNvPr id="4" name="Title 1"/>
          <p:cNvSpPr txBox="1">
            <a:spLocks/>
          </p:cNvSpPr>
          <p:nvPr/>
        </p:nvSpPr>
        <p:spPr>
          <a:xfrm>
            <a:off x="593271" y="221385"/>
            <a:ext cx="10515600" cy="1133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C00000"/>
                </a:solidFill>
                <a:latin typeface="Chalkboard SE" charset="0"/>
                <a:ea typeface="Chalkboard SE" charset="0"/>
                <a:cs typeface="Chalkboard SE" charset="0"/>
              </a:rPr>
              <a:t>Traditional Techniques for Requirement Elicitation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7292" y="726832"/>
            <a:ext cx="5134708" cy="31311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154" y="3558880"/>
            <a:ext cx="2705902" cy="329911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9561" y="3857997"/>
            <a:ext cx="2824285" cy="304153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2544" y="3857997"/>
            <a:ext cx="3476017" cy="3000002"/>
          </a:xfrm>
          <a:prstGeom prst="rect">
            <a:avLst/>
          </a:prstGeom>
        </p:spPr>
      </p:pic>
    </p:spTree>
    <p:extLst>
      <p:ext uri="{BB962C8B-B14F-4D97-AF65-F5344CB8AC3E}">
        <p14:creationId xmlns:p14="http://schemas.microsoft.com/office/powerpoint/2010/main" val="49760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7678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85" y="1318846"/>
            <a:ext cx="7235092" cy="149049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09337"/>
            <a:ext cx="10269415" cy="20149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56691"/>
            <a:ext cx="8343900" cy="2801309"/>
          </a:xfrm>
          <a:prstGeom prst="rect">
            <a:avLst/>
          </a:prstGeom>
        </p:spPr>
      </p:pic>
    </p:spTree>
    <p:extLst>
      <p:ext uri="{BB962C8B-B14F-4D97-AF65-F5344CB8AC3E}">
        <p14:creationId xmlns:p14="http://schemas.microsoft.com/office/powerpoint/2010/main" val="7149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
            <a:ext cx="12192000" cy="6592446"/>
          </a:xfrm>
          <a:prstGeom prst="rect">
            <a:avLst/>
          </a:prstGeom>
        </p:spPr>
      </p:pic>
    </p:spTree>
    <p:extLst>
      <p:ext uri="{BB962C8B-B14F-4D97-AF65-F5344CB8AC3E}">
        <p14:creationId xmlns:p14="http://schemas.microsoft.com/office/powerpoint/2010/main" val="164680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
            <a:ext cx="12192000" cy="6566993"/>
          </a:xfrm>
          <a:prstGeom prst="rect">
            <a:avLst/>
          </a:prstGeom>
        </p:spPr>
      </p:pic>
    </p:spTree>
    <p:extLst>
      <p:ext uri="{BB962C8B-B14F-4D97-AF65-F5344CB8AC3E}">
        <p14:creationId xmlns:p14="http://schemas.microsoft.com/office/powerpoint/2010/main" val="1937239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36089"/>
          </a:xfrm>
          <a:prstGeom prst="rect">
            <a:avLst/>
          </a:prstGeom>
        </p:spPr>
      </p:pic>
    </p:spTree>
    <p:extLst>
      <p:ext uri="{BB962C8B-B14F-4D97-AF65-F5344CB8AC3E}">
        <p14:creationId xmlns:p14="http://schemas.microsoft.com/office/powerpoint/2010/main" val="210241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1"/>
            <a:ext cx="10515600" cy="1325563"/>
          </a:xfrm>
        </p:spPr>
        <p:txBody>
          <a:bodyPr>
            <a:normAutofit/>
          </a:bodyPr>
          <a:lstStyle/>
          <a:p>
            <a:pPr algn="ctr"/>
            <a:r>
              <a:rPr lang="en-US" dirty="0">
                <a:solidFill>
                  <a:srgbClr val="C00000"/>
                </a:solidFill>
                <a:latin typeface="Chalkboard SE" charset="0"/>
                <a:ea typeface="Chalkboard SE" charset="0"/>
                <a:cs typeface="Chalkboard SE" charset="0"/>
              </a:rPr>
              <a:t>Requirements Engineering (RE)</a:t>
            </a:r>
          </a:p>
        </p:txBody>
      </p:sp>
      <p:sp>
        <p:nvSpPr>
          <p:cNvPr id="3" name="Content Placeholder 2"/>
          <p:cNvSpPr>
            <a:spLocks noGrp="1"/>
          </p:cNvSpPr>
          <p:nvPr>
            <p:ph idx="1"/>
          </p:nvPr>
        </p:nvSpPr>
        <p:spPr>
          <a:xfrm>
            <a:off x="390394" y="3851289"/>
            <a:ext cx="11411211" cy="676730"/>
          </a:xfrm>
        </p:spPr>
        <p:txBody>
          <a:bodyPr/>
          <a:lstStyle/>
          <a:p>
            <a:r>
              <a:rPr lang="en-US" dirty="0"/>
              <a:t>=&gt; </a:t>
            </a:r>
            <a:r>
              <a:rPr lang="en-US" sz="4000" dirty="0">
                <a:solidFill>
                  <a:srgbClr val="C00000"/>
                </a:solidFill>
                <a:latin typeface="Chalkboard SE" charset="0"/>
                <a:ea typeface="Chalkboard SE" charset="0"/>
                <a:cs typeface="Chalkboard SE" charset="0"/>
              </a:rPr>
              <a:t>Software Requirements Specification (SRS)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931" y="971289"/>
            <a:ext cx="4315458" cy="2880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9950" y="971289"/>
            <a:ext cx="5351419" cy="2880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543" y="4808703"/>
            <a:ext cx="4220575" cy="2049297"/>
          </a:xfrm>
          <a:prstGeom prst="rect">
            <a:avLst/>
          </a:prstGeom>
        </p:spPr>
      </p:pic>
    </p:spTree>
    <p:extLst>
      <p:ext uri="{BB962C8B-B14F-4D97-AF65-F5344CB8AC3E}">
        <p14:creationId xmlns:p14="http://schemas.microsoft.com/office/powerpoint/2010/main" val="5079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08"/>
            <a:ext cx="10515600" cy="1325563"/>
          </a:xfrm>
        </p:spPr>
        <p:txBody>
          <a:bodyPr>
            <a:normAutofit/>
          </a:bodyPr>
          <a:lstStyle/>
          <a:p>
            <a:r>
              <a:rPr lang="en-US" sz="4000" dirty="0">
                <a:solidFill>
                  <a:srgbClr val="C00000"/>
                </a:solidFill>
                <a:latin typeface="Chalkboard SE" charset="0"/>
                <a:ea typeface="Chalkboard SE" charset="0"/>
                <a:cs typeface="Chalkboard SE" charset="0"/>
              </a:rPr>
              <a:t>Identifying Purpose = Defining Requirements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318155"/>
            <a:ext cx="6341533" cy="2180317"/>
          </a:xfrm>
        </p:spPr>
      </p:pic>
      <p:sp>
        <p:nvSpPr>
          <p:cNvPr id="5" name="Content Placeholder 2"/>
          <p:cNvSpPr txBox="1">
            <a:spLocks/>
          </p:cNvSpPr>
          <p:nvPr/>
        </p:nvSpPr>
        <p:spPr>
          <a:xfrm>
            <a:off x="838200" y="3752470"/>
            <a:ext cx="10515600" cy="2678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Chalkboard" charset="0"/>
                <a:ea typeface="Chalkboard" charset="0"/>
                <a:cs typeface="Chalkboard" charset="0"/>
              </a:rPr>
              <a:t>Sheer complexity of the purpose / requirements</a:t>
            </a:r>
          </a:p>
          <a:p>
            <a:r>
              <a:rPr lang="en-US" dirty="0">
                <a:latin typeface="Chalkboard" charset="0"/>
                <a:ea typeface="Chalkboard" charset="0"/>
                <a:cs typeface="Chalkboard" charset="0"/>
              </a:rPr>
              <a:t>Often, people don’t know what they want until you show it to them-</a:t>
            </a:r>
            <a:r>
              <a:rPr lang="en-US" dirty="0"/>
              <a:t>Steve Jobs</a:t>
            </a:r>
            <a:endParaRPr lang="en-US" dirty="0">
              <a:latin typeface="Chalkboard" charset="0"/>
              <a:ea typeface="Chalkboard" charset="0"/>
              <a:cs typeface="Chalkboard" charset="0"/>
            </a:endParaRPr>
          </a:p>
          <a:p>
            <a:r>
              <a:rPr lang="en-US" dirty="0">
                <a:latin typeface="Chalkboard" charset="0"/>
                <a:ea typeface="Chalkboard" charset="0"/>
                <a:cs typeface="Chalkboard" charset="0"/>
              </a:rPr>
              <a:t>Changing requirements</a:t>
            </a:r>
          </a:p>
          <a:p>
            <a:r>
              <a:rPr lang="en-US" dirty="0">
                <a:latin typeface="Chalkboard" charset="0"/>
                <a:ea typeface="Chalkboard" charset="0"/>
                <a:cs typeface="Chalkboard" charset="0"/>
              </a:rPr>
              <a:t>Multiple stakeholders with conflicting requirements</a:t>
            </a:r>
          </a:p>
        </p:txBody>
      </p:sp>
    </p:spTree>
    <p:extLst>
      <p:ext uri="{BB962C8B-B14F-4D97-AF65-F5344CB8AC3E}">
        <p14:creationId xmlns:p14="http://schemas.microsoft.com/office/powerpoint/2010/main" val="108803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359" y="817497"/>
            <a:ext cx="11957641" cy="4870071"/>
          </a:xfrm>
        </p:spPr>
      </p:pic>
    </p:spTree>
    <p:extLst>
      <p:ext uri="{BB962C8B-B14F-4D97-AF65-F5344CB8AC3E}">
        <p14:creationId xmlns:p14="http://schemas.microsoft.com/office/powerpoint/2010/main" val="13520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34" y="694944"/>
            <a:ext cx="12231334" cy="4956048"/>
          </a:xfrm>
        </p:spPr>
      </p:pic>
    </p:spTree>
    <p:extLst>
      <p:ext uri="{BB962C8B-B14F-4D97-AF65-F5344CB8AC3E}">
        <p14:creationId xmlns:p14="http://schemas.microsoft.com/office/powerpoint/2010/main" val="58724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1361504"/>
            <a:ext cx="11497733" cy="5276363"/>
          </a:xfrm>
        </p:spPr>
        <p:txBody>
          <a:bodyPr>
            <a:normAutofit/>
          </a:bodyPr>
          <a:lstStyle/>
          <a:p>
            <a:r>
              <a:rPr lang="en-US" sz="3600" dirty="0">
                <a:latin typeface="Chalkboard SE" charset="0"/>
                <a:ea typeface="Chalkboard SE" charset="0"/>
                <a:cs typeface="Chalkboard SE" charset="0"/>
              </a:rPr>
              <a:t>Requirements analysis, also called requirements engineering, is the process of determining user expectations for a new or modified product. These features, called requirements, must be quantifiable, relevant and detailed. </a:t>
            </a:r>
          </a:p>
          <a:p>
            <a:r>
              <a:rPr lang="en-US" sz="3600" dirty="0">
                <a:latin typeface="Chalkboard SE" charset="0"/>
                <a:ea typeface="Chalkboard SE" charset="0"/>
                <a:cs typeface="Chalkboard SE" charset="0"/>
              </a:rPr>
              <a:t>Hence, RE acts as the bridge between the </a:t>
            </a:r>
            <a:r>
              <a:rPr lang="en-US" sz="3600" u="sng" dirty="0">
                <a:solidFill>
                  <a:srgbClr val="C00000"/>
                </a:solidFill>
                <a:latin typeface="Chalkboard SE" charset="0"/>
                <a:ea typeface="Chalkboard SE" charset="0"/>
                <a:cs typeface="Chalkboard SE" charset="0"/>
              </a:rPr>
              <a:t>real-world needs</a:t>
            </a:r>
            <a:r>
              <a:rPr lang="en-US" sz="3600" dirty="0">
                <a:latin typeface="Chalkboard SE" charset="0"/>
                <a:ea typeface="Chalkboard SE" charset="0"/>
                <a:cs typeface="Chalkboard SE" charset="0"/>
              </a:rPr>
              <a:t> of users, customers, and other </a:t>
            </a:r>
            <a:r>
              <a:rPr lang="en-US" sz="3600" u="sng" dirty="0">
                <a:solidFill>
                  <a:srgbClr val="C00000"/>
                </a:solidFill>
                <a:latin typeface="Chalkboard SE" charset="0"/>
                <a:ea typeface="Chalkboard SE" charset="0"/>
                <a:cs typeface="Chalkboard SE" charset="0"/>
              </a:rPr>
              <a:t>constituencies</a:t>
            </a:r>
            <a:r>
              <a:rPr lang="en-US" sz="3600" dirty="0">
                <a:solidFill>
                  <a:srgbClr val="C00000"/>
                </a:solidFill>
                <a:latin typeface="Chalkboard SE" charset="0"/>
                <a:ea typeface="Chalkboard SE" charset="0"/>
                <a:cs typeface="Chalkboard SE" charset="0"/>
              </a:rPr>
              <a:t> </a:t>
            </a:r>
            <a:r>
              <a:rPr lang="en-US" sz="3600" dirty="0">
                <a:latin typeface="Chalkboard SE" charset="0"/>
                <a:ea typeface="Chalkboard SE" charset="0"/>
                <a:cs typeface="Chalkboard SE" charset="0"/>
              </a:rPr>
              <a:t>affected by a software system, and the </a:t>
            </a:r>
            <a:r>
              <a:rPr lang="en-US" sz="3600" u="sng" dirty="0">
                <a:solidFill>
                  <a:srgbClr val="C00000"/>
                </a:solidFill>
                <a:latin typeface="Chalkboard SE" charset="0"/>
                <a:ea typeface="Chalkboard SE" charset="0"/>
                <a:cs typeface="Chalkboard SE" charset="0"/>
              </a:rPr>
              <a:t>capabilities and opportunities </a:t>
            </a:r>
            <a:r>
              <a:rPr lang="en-US" sz="3600" dirty="0">
                <a:latin typeface="Chalkboard SE" charset="0"/>
                <a:ea typeface="Chalkboard SE" charset="0"/>
                <a:cs typeface="Chalkboard SE" charset="0"/>
              </a:rPr>
              <a:t>afforded by software-intensive technologies</a:t>
            </a:r>
          </a:p>
        </p:txBody>
      </p:sp>
      <p:sp>
        <p:nvSpPr>
          <p:cNvPr id="4" name="Title 1"/>
          <p:cNvSpPr txBox="1">
            <a:spLocks/>
          </p:cNvSpPr>
          <p:nvPr/>
        </p:nvSpPr>
        <p:spPr>
          <a:xfrm>
            <a:off x="838200" y="359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C00000"/>
                </a:solidFill>
                <a:latin typeface="Chalkboard SE" charset="0"/>
                <a:ea typeface="Chalkboard SE" charset="0"/>
                <a:cs typeface="Chalkboard SE" charset="0"/>
              </a:rPr>
              <a:t>Definition of Requirements Engineering</a:t>
            </a:r>
          </a:p>
        </p:txBody>
      </p:sp>
    </p:spTree>
    <p:extLst>
      <p:ext uri="{BB962C8B-B14F-4D97-AF65-F5344CB8AC3E}">
        <p14:creationId xmlns:p14="http://schemas.microsoft.com/office/powerpoint/2010/main" val="113213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2199" y="904936"/>
            <a:ext cx="8970159" cy="2635433"/>
          </a:xfrm>
        </p:spPr>
      </p:pic>
      <p:sp>
        <p:nvSpPr>
          <p:cNvPr id="4" name="Title 1"/>
          <p:cNvSpPr txBox="1">
            <a:spLocks/>
          </p:cNvSpPr>
          <p:nvPr/>
        </p:nvSpPr>
        <p:spPr>
          <a:xfrm>
            <a:off x="838200" y="35942"/>
            <a:ext cx="10515600" cy="690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C00000"/>
                </a:solidFill>
                <a:latin typeface="Chalkboard SE" charset="0"/>
                <a:ea typeface="Chalkboard SE" charset="0"/>
                <a:cs typeface="Chalkboard SE" charset="0"/>
              </a:rPr>
              <a:t>Functional and Non-Functional Requirements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09353"/>
            <a:ext cx="8821615" cy="2848647"/>
          </a:xfrm>
          <a:prstGeom prst="rect">
            <a:avLst/>
          </a:prstGeom>
        </p:spPr>
      </p:pic>
    </p:spTree>
    <p:extLst>
      <p:ext uri="{BB962C8B-B14F-4D97-AF65-F5344CB8AC3E}">
        <p14:creationId xmlns:p14="http://schemas.microsoft.com/office/powerpoint/2010/main" val="18357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5942"/>
            <a:ext cx="10515600" cy="690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C00000"/>
                </a:solidFill>
                <a:latin typeface="Chalkboard SE" charset="0"/>
                <a:ea typeface="Chalkboard SE" charset="0"/>
                <a:cs typeface="Chalkboard SE" charset="0"/>
              </a:rPr>
              <a:t>User and System Requirements</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77355"/>
            <a:ext cx="8938846" cy="279038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8261"/>
            <a:ext cx="10574215" cy="3039739"/>
          </a:xfrm>
          <a:prstGeom prst="rect">
            <a:avLst/>
          </a:prstGeom>
        </p:spPr>
      </p:pic>
    </p:spTree>
    <p:extLst>
      <p:ext uri="{BB962C8B-B14F-4D97-AF65-F5344CB8AC3E}">
        <p14:creationId xmlns:p14="http://schemas.microsoft.com/office/powerpoint/2010/main" val="50507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latin typeface="Chalkboard SE"/>
              </a:rPr>
              <a:t>User and System Requirements</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sz="3900" b="1" dirty="0">
                <a:latin typeface="Cambria" panose="02040503050406030204" pitchFamily="18" charset="0"/>
              </a:rPr>
              <a:t>User Requirement Definition:</a:t>
            </a:r>
          </a:p>
          <a:p>
            <a:pPr marL="0" indent="0">
              <a:buNone/>
            </a:pPr>
            <a:r>
              <a:rPr lang="en-US" dirty="0"/>
              <a:t>1. </a:t>
            </a:r>
            <a:r>
              <a:rPr lang="en-US" dirty="0">
                <a:latin typeface="Cambria" panose="02040503050406030204" pitchFamily="18" charset="0"/>
              </a:rPr>
              <a:t>The MHC-PMS shall generate monthly management reports showing</a:t>
            </a:r>
          </a:p>
          <a:p>
            <a:pPr marL="0" indent="0">
              <a:buNone/>
            </a:pPr>
            <a:r>
              <a:rPr lang="en-US" dirty="0">
                <a:latin typeface="Cambria" panose="02040503050406030204" pitchFamily="18" charset="0"/>
              </a:rPr>
              <a:t>  the cost of drugs prescribed by each clinic during that month.</a:t>
            </a:r>
          </a:p>
          <a:p>
            <a:endParaRPr lang="en-US" dirty="0"/>
          </a:p>
          <a:p>
            <a:endParaRPr lang="en-US" dirty="0"/>
          </a:p>
          <a:p>
            <a:r>
              <a:rPr lang="en-US" sz="3900" b="1" dirty="0">
                <a:latin typeface="Cambria" panose="02040503050406030204" pitchFamily="18" charset="0"/>
              </a:rPr>
              <a:t>System Requirements Specification:</a:t>
            </a:r>
          </a:p>
          <a:p>
            <a:pPr marL="0" indent="0">
              <a:buNone/>
            </a:pPr>
            <a:r>
              <a:rPr lang="en-US" dirty="0">
                <a:latin typeface="Cambria" panose="02040503050406030204" pitchFamily="18" charset="0"/>
              </a:rPr>
              <a:t>1.1. On the last working day of each month, a summary of the drugs</a:t>
            </a:r>
          </a:p>
          <a:p>
            <a:pPr marL="0" indent="0">
              <a:buNone/>
            </a:pPr>
            <a:r>
              <a:rPr lang="en-US" dirty="0">
                <a:latin typeface="Cambria" panose="02040503050406030204" pitchFamily="18" charset="0"/>
              </a:rPr>
              <a:t>       prescribed, their cost, and the prescribing clinics shall be generated.</a:t>
            </a:r>
          </a:p>
          <a:p>
            <a:pPr marL="0" indent="0">
              <a:buNone/>
            </a:pPr>
            <a:r>
              <a:rPr lang="en-US" dirty="0">
                <a:latin typeface="Cambria" panose="02040503050406030204" pitchFamily="18" charset="0"/>
              </a:rPr>
              <a:t>1.2. The system shall automatically generate the report for printing after</a:t>
            </a:r>
          </a:p>
          <a:p>
            <a:pPr marL="0" indent="0">
              <a:buNone/>
            </a:pPr>
            <a:r>
              <a:rPr lang="en-US" dirty="0">
                <a:latin typeface="Cambria" panose="02040503050406030204" pitchFamily="18" charset="0"/>
              </a:rPr>
              <a:t>        5.30 pm on the last working day of the month.</a:t>
            </a:r>
          </a:p>
          <a:p>
            <a:endParaRPr lang="en-US" dirty="0"/>
          </a:p>
        </p:txBody>
      </p:sp>
    </p:spTree>
    <p:extLst>
      <p:ext uri="{BB962C8B-B14F-4D97-AF65-F5344CB8AC3E}">
        <p14:creationId xmlns:p14="http://schemas.microsoft.com/office/powerpoint/2010/main" val="24804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3145</Words>
  <Application>Microsoft Office PowerPoint</Application>
  <PresentationFormat>Widescreen</PresentationFormat>
  <Paragraphs>148</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vt:lpstr>
      <vt:lpstr>Chalkboard</vt:lpstr>
      <vt:lpstr>Chalkboard SE</vt:lpstr>
      <vt:lpstr>Office Theme</vt:lpstr>
      <vt:lpstr>PowerPoint Presentation</vt:lpstr>
      <vt:lpstr>Requirements Engineering (RE)</vt:lpstr>
      <vt:lpstr>Identifying Purpose = Defining Requirements</vt:lpstr>
      <vt:lpstr>PowerPoint Presentation</vt:lpstr>
      <vt:lpstr>PowerPoint Presentation</vt:lpstr>
      <vt:lpstr>PowerPoint Presentation</vt:lpstr>
      <vt:lpstr>PowerPoint Presentation</vt:lpstr>
      <vt:lpstr>PowerPoint Presentation</vt:lpstr>
      <vt:lpstr>User and System Requirements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Omar Faruqe</dc:creator>
  <cp:lastModifiedBy>HP</cp:lastModifiedBy>
  <cp:revision>220</cp:revision>
  <dcterms:created xsi:type="dcterms:W3CDTF">2017-02-25T08:35:59Z</dcterms:created>
  <dcterms:modified xsi:type="dcterms:W3CDTF">2023-02-22T17:45:09Z</dcterms:modified>
</cp:coreProperties>
</file>